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45" r:id="rId3"/>
    <p:sldId id="346" r:id="rId4"/>
    <p:sldId id="309" r:id="rId5"/>
    <p:sldId id="261" r:id="rId6"/>
    <p:sldId id="262" r:id="rId7"/>
    <p:sldId id="257" r:id="rId8"/>
    <p:sldId id="263" r:id="rId9"/>
    <p:sldId id="348" r:id="rId10"/>
    <p:sldId id="258" r:id="rId11"/>
    <p:sldId id="260" r:id="rId12"/>
    <p:sldId id="349" r:id="rId13"/>
    <p:sldId id="351" r:id="rId14"/>
    <p:sldId id="350" r:id="rId15"/>
    <p:sldId id="352" r:id="rId16"/>
    <p:sldId id="353" r:id="rId17"/>
    <p:sldId id="354" r:id="rId18"/>
    <p:sldId id="355" r:id="rId19"/>
    <p:sldId id="356" r:id="rId20"/>
    <p:sldId id="286" r:id="rId21"/>
    <p:sldId id="287" r:id="rId22"/>
    <p:sldId id="357" r:id="rId23"/>
    <p:sldId id="358" r:id="rId24"/>
    <p:sldId id="359" r:id="rId25"/>
    <p:sldId id="279" r:id="rId26"/>
    <p:sldId id="280" r:id="rId27"/>
    <p:sldId id="281" r:id="rId28"/>
    <p:sldId id="379" r:id="rId29"/>
    <p:sldId id="376" r:id="rId30"/>
    <p:sldId id="377" r:id="rId31"/>
    <p:sldId id="378" r:id="rId32"/>
    <p:sldId id="283" r:id="rId33"/>
    <p:sldId id="285" r:id="rId34"/>
    <p:sldId id="360" r:id="rId35"/>
    <p:sldId id="294" r:id="rId36"/>
    <p:sldId id="295" r:id="rId37"/>
    <p:sldId id="361" r:id="rId38"/>
    <p:sldId id="362" r:id="rId39"/>
    <p:sldId id="363" r:id="rId40"/>
    <p:sldId id="364" r:id="rId41"/>
    <p:sldId id="365" r:id="rId42"/>
    <p:sldId id="288" r:id="rId43"/>
    <p:sldId id="289" r:id="rId44"/>
    <p:sldId id="290" r:id="rId45"/>
    <p:sldId id="291" r:id="rId46"/>
    <p:sldId id="366" r:id="rId47"/>
    <p:sldId id="296" r:id="rId48"/>
    <p:sldId id="297" r:id="rId49"/>
    <p:sldId id="367" r:id="rId50"/>
    <p:sldId id="368" r:id="rId51"/>
    <p:sldId id="298" r:id="rId52"/>
    <p:sldId id="370" r:id="rId53"/>
    <p:sldId id="369" r:id="rId54"/>
    <p:sldId id="371" r:id="rId55"/>
    <p:sldId id="372" r:id="rId56"/>
    <p:sldId id="373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107" d="100"/>
          <a:sy n="107" d="100"/>
        </p:scale>
        <p:origin x="132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ABDC3-A5B3-480C-8512-297BEAC4E06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4D59-9360-4427-9BDB-339FD7A5D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Geometry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9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2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9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Translation 1: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→ (</a:t>
            </a:r>
            <a:r>
              <a:rPr lang="en-US" i="1" dirty="0"/>
              <a:t>x </a:t>
            </a:r>
            <a:r>
              <a:rPr lang="en-US" dirty="0"/>
              <a:t>− 1, </a:t>
            </a:r>
            <a:r>
              <a:rPr lang="en-US" i="1" dirty="0"/>
              <a:t>y </a:t>
            </a:r>
            <a:r>
              <a:rPr lang="en-US" dirty="0"/>
              <a:t>+ 4)</a:t>
            </a:r>
          </a:p>
          <a:p>
            <a:r>
              <a:rPr lang="en-US" dirty="0"/>
              <a:t>R(−8, 5) </a:t>
            </a:r>
            <a:r>
              <a:rPr lang="en-US" dirty="0">
                <a:sym typeface="Wingdings" panose="05000000000000000000" pitchFamily="2" charset="2"/>
              </a:rPr>
              <a:t> R′(−8 − 1, 5 + 4)= R′(−9, 9)</a:t>
            </a:r>
          </a:p>
          <a:p>
            <a:r>
              <a:rPr lang="en-US" dirty="0">
                <a:sym typeface="Wingdings" panose="05000000000000000000" pitchFamily="2" charset="2"/>
              </a:rPr>
              <a:t>S(−6, 8)  S′(−6 − 1, 8 + 4) = S′(−7, 12)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Translation 2: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→ (</a:t>
            </a:r>
            <a:r>
              <a:rPr lang="en-US" i="1" dirty="0"/>
              <a:t>x </a:t>
            </a:r>
            <a:r>
              <a:rPr lang="en-US" dirty="0"/>
              <a:t>+ 4, </a:t>
            </a:r>
            <a:r>
              <a:rPr lang="en-US" i="1" dirty="0"/>
              <a:t>y </a:t>
            </a:r>
            <a:r>
              <a:rPr lang="en-US" dirty="0"/>
              <a:t>− 6)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R′(−9, 9)  R′(−9 + 4, 9 − 6) = R′(−5,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S′(−7, 12)  S′(−7 + 4, 12 − 6) = S′(−3,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8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points are A(3, 3), B(-1, 2), C(2,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 = -x: new points A(-3, -1), B(-4, -4), C(-1, -3)</a:t>
            </a:r>
          </a:p>
          <a:p>
            <a:r>
              <a:rPr lang="en-US" dirty="0"/>
              <a:t>y</a:t>
            </a:r>
            <a:r>
              <a:rPr lang="en-US" baseline="0" dirty="0"/>
              <a:t> = x: new points A(3, 1), B(4, 4), C(1,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9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ym typeface="Wingdings" pitchFamily="2" charset="2"/>
                  </a:rPr>
                  <a:t>(</a:t>
                </a:r>
                <a:r>
                  <a:rPr lang="en-US" i="1" dirty="0">
                    <a:sym typeface="Wingdings" pitchFamily="2" charset="2"/>
                  </a:rPr>
                  <a:t>a</a:t>
                </a:r>
                <a:r>
                  <a:rPr lang="en-US" dirty="0">
                    <a:sym typeface="Wingdings" pitchFamily="2" charset="2"/>
                  </a:rPr>
                  <a:t>, </a:t>
                </a:r>
                <a:r>
                  <a:rPr lang="en-US" i="1" dirty="0">
                    <a:sym typeface="Wingdings" pitchFamily="2" charset="2"/>
                  </a:rPr>
                  <a:t>b</a:t>
                </a:r>
                <a:r>
                  <a:rPr lang="en-US" dirty="0">
                    <a:sym typeface="Wingdings" pitchFamily="2" charset="2"/>
                  </a:rPr>
                  <a:t>)  (−</a:t>
                </a:r>
                <a:r>
                  <a:rPr lang="en-US" i="1" dirty="0">
                    <a:sym typeface="Wingdings" pitchFamily="2" charset="2"/>
                  </a:rPr>
                  <a:t>a</a:t>
                </a:r>
                <a:r>
                  <a:rPr lang="en-US" dirty="0">
                    <a:sym typeface="Wingdings" pitchFamily="2" charset="2"/>
                  </a:rPr>
                  <a:t>, </a:t>
                </a:r>
                <a:r>
                  <a:rPr lang="en-US" i="1" dirty="0">
                    <a:sym typeface="Wingdings" pitchFamily="2" charset="2"/>
                  </a:rPr>
                  <a:t>b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r>
                  <a:rPr lang="en-US" dirty="0"/>
                  <a:t>L(−3, 3) </a:t>
                </a:r>
                <a:r>
                  <a:rPr lang="en-US" dirty="0">
                    <a:sym typeface="Wingdings" panose="05000000000000000000" pitchFamily="2" charset="2"/>
                  </a:rPr>
                  <a:t> L′(3, 3)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M(1, 2)  M′(−1, 2)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N(−2, 1)  N′(2, 1)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smtClean="0">
                    <a:latin typeface="Cambria Math"/>
                  </a:rPr>
                  <a:t>[■(</a:t>
                </a:r>
                <a:r>
                  <a:rPr lang="en-US" b="0" i="0" smtClean="0">
                    <a:latin typeface="Cambria Math"/>
                  </a:rPr>
                  <a:t>−1&amp;0@0&amp;1)]⋅[■(−3&amp;1&amp;−2@3&amp;2&amp;1)]</a:t>
                </a:r>
                <a:endParaRPr lang="en-US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smtClean="0">
                    <a:latin typeface="Cambria Math"/>
                  </a:rPr>
                  <a:t>[■(3&amp;−1&amp;2@3&amp;2&amp;1)]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1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5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points after translation: A’(3,</a:t>
            </a:r>
            <a:r>
              <a:rPr lang="en-US" baseline="0" dirty="0"/>
              <a:t> -2), B’(-1, -1), C’(1, -3)</a:t>
            </a:r>
          </a:p>
          <a:p>
            <a:r>
              <a:rPr lang="en-US" dirty="0"/>
              <a:t>New points</a:t>
            </a:r>
            <a:r>
              <a:rPr lang="en-US" baseline="0" dirty="0"/>
              <a:t> after reflection: A’’(-3, -2), B’’(1, -1), C’’(-1, -3)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8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Flower:</a:t>
            </a:r>
            <a:r>
              <a:rPr lang="en-US" baseline="0" dirty="0"/>
              <a:t> 4 lines of symmetry</a:t>
            </a:r>
          </a:p>
          <a:p>
            <a:r>
              <a:rPr lang="en-US" baseline="0" dirty="0"/>
              <a:t>Sea Star: 5 lines of symmetry</a:t>
            </a:r>
          </a:p>
          <a:p>
            <a:r>
              <a:rPr lang="en-US" baseline="0" dirty="0"/>
              <a:t>Goat: 1 line of 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3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5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3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2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77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0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0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7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(a, b) </a:t>
                </a:r>
                <a:r>
                  <a:rPr lang="en-US" dirty="0">
                    <a:sym typeface="Wingdings" panose="05000000000000000000" pitchFamily="2" charset="2"/>
                  </a:rPr>
                  <a:t> (b, −a)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E(−3, 2)  E′(2, 3)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F(−3, 4)  F′(4, 3)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G(1, 4)  G′(4, −1)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H(2, 2)  H′(2, −2)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[■(0&amp;1@−1&amp;0)]⋅[■(−3&amp;−3&amp;1&amp;2@2&amp;4&amp;4&amp;2)]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[■(2&amp;4&amp;4&amp;2@3&amp;3&amp;−1&amp;−2)]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78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Rotation: (a, b) </a:t>
            </a:r>
            <a:r>
              <a:rPr lang="en-US" dirty="0">
                <a:sym typeface="Wingdings" panose="05000000000000000000" pitchFamily="2" charset="2"/>
              </a:rPr>
              <a:t> (-a, -b)</a:t>
            </a:r>
          </a:p>
          <a:p>
            <a:r>
              <a:rPr lang="en-US" dirty="0">
                <a:sym typeface="Wingdings" panose="05000000000000000000" pitchFamily="2" charset="2"/>
              </a:rPr>
              <a:t>R(1, −3)  R′(−1, 3)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S(2, −6)  S′(−2, 6)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Reflection: (a, b)  (-a, b)</a:t>
            </a:r>
          </a:p>
          <a:p>
            <a:r>
              <a:rPr lang="en-US" dirty="0">
                <a:sym typeface="Wingdings" panose="05000000000000000000" pitchFamily="2" charset="2"/>
              </a:rPr>
              <a:t>R′(−1, 3)  R″(1, 3)</a:t>
            </a:r>
          </a:p>
          <a:p>
            <a:r>
              <a:rPr lang="en-US" dirty="0">
                <a:sym typeface="Wingdings" panose="05000000000000000000" pitchFamily="2" charset="2"/>
              </a:rPr>
              <a:t>S′(−2, 6)  S″(2,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99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the 45° is not a 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91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Rhombus: 180°</a:t>
            </a:r>
          </a:p>
          <a:p>
            <a:r>
              <a:rPr lang="en-US" dirty="0"/>
              <a:t>Octagon: 90°, 180°</a:t>
            </a:r>
          </a:p>
          <a:p>
            <a:r>
              <a:rPr lang="en-US" dirty="0"/>
              <a:t>Triangle: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72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A6308-F5C9-4996-BC62-840702B4409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△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≅ △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△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≅ △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△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PQR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translation 5 units right and 1 unit up of △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△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reflection of △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line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1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90° rotation about the origin, followed by a translation 1 unit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06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46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Translation</a:t>
            </a:r>
            <a:r>
              <a:rPr lang="en-US" baseline="0" dirty="0"/>
              <a:t> in the x direction</a:t>
            </a:r>
          </a:p>
          <a:p>
            <a:pPr marL="228600" indent="-228600">
              <a:buAutoNum type="arabicPeriod"/>
            </a:pPr>
            <a:r>
              <a:rPr lang="en-US" baseline="0" dirty="0"/>
              <a:t>2(1.6 cm) = 3.2 cm (Reflections in Parallel Lines </a:t>
            </a:r>
            <a:r>
              <a:rPr lang="en-US" baseline="0" dirty="0" err="1"/>
              <a:t>Thrm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77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used to describe translations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5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Counterclockwise</a:t>
            </a:r>
            <a:r>
              <a:rPr lang="en-US" baseline="0" dirty="0"/>
              <a:t> rotation of 160° about point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1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60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7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(x, y)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 err="1">
                <a:sym typeface="Wingdings" panose="05000000000000000000" pitchFamily="2" charset="2"/>
              </a:rPr>
              <a:t>kx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ky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P(4, 6)  P′(0.5·4, 0.5·6) = P′(2,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Q(−4, 2)  Q′(0.5·−4, 0.5·2) = Q′(−2, 1)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R(2, −6)  R′(0.5·2, 0.5·−6) = R′(1, −3)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87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92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𝑖𝑚𝑎𝑔𝑒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𝑝𝑟𝑒𝑖𝑚𝑎𝑔𝑒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6.75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𝑝𝑟𝑒𝑖𝑚𝑎𝑔𝑒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𝑝𝑟𝑒𝑖𝑚𝑎𝑔𝑒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=6.75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𝑝𝑟𝑒𝑖𝑚𝑎𝑔𝑒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=2.25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𝑘=3=𝑖𝑚𝑎𝑔𝑒/𝑝𝑟𝑒𝑖𝑚𝑎𝑔𝑒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3=6.75/𝑝𝑟𝑒𝑖𝑚𝑎𝑔𝑒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3·𝑝𝑟𝑒𝑖𝑚𝑎𝑔𝑒=6.75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𝑝𝑟𝑒𝑖𝑚𝑎𝑔𝑒=2.25 𝑐𝑚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77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0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Reflection: (x, y) </a:t>
                </a:r>
                <a:r>
                  <a:rPr lang="en-US" dirty="0">
                    <a:sym typeface="Wingdings" panose="05000000000000000000" pitchFamily="2" charset="2"/>
                  </a:rPr>
                  <a:t> (−x, y)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A(12, −6)  A′(−12, −6)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B(0, −3) B′(0, −3)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C(3, −9)  C′(−3, −9)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Dilation: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−12, −6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−12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−6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−4, −2</m:t>
                          </m:r>
                        </m:e>
                      </m:d>
                    </m:oMath>
                  </m:oMathPara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0, 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0, −1</m:t>
                          </m:r>
                        </m:e>
                      </m:d>
                    </m:oMath>
                  </m:oMathPara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−3, −9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−9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″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−1, −3</m:t>
                          </m:r>
                        </m:e>
                      </m:d>
                    </m:oMath>
                  </m:oMathPara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Reflection: (x, y) </a:t>
                </a:r>
                <a:r>
                  <a:rPr lang="en-US" dirty="0">
                    <a:sym typeface="Wingdings" panose="05000000000000000000" pitchFamily="2" charset="2"/>
                  </a:rPr>
                  <a:t> (−x, y)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A(12, −6)  A′(−12, −6)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B(0, −3) B′(0, −3)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C(3, −9)  C′(−3, −9)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Dilation: </a:t>
                </a:r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(𝑥, 𝑦)→(1/3 𝑥,1/3 𝑦)</a:t>
                </a:r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𝐴^′ (−12, −6)</a:t>
                </a:r>
                <a:r>
                  <a:rPr lang="en-US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→</a:t>
                </a:r>
                <a:r>
                  <a:rPr lang="en-US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𝐴^″ (1/3 (−12),1/3 (−6))=𝐴^″ (−4, −2)</a:t>
                </a:r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𝐵^′ (0, −3)→𝐵^″ (1/3 (0),1/3 (−3))=𝐵^″ (0, −1)</a:t>
                </a:r>
                <a:endParaRPr lang="en-US" b="0" dirty="0">
                  <a:sym typeface="Wingdings" panose="05000000000000000000" pitchFamily="2" charset="2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  <a:sym typeface="Wingdings" panose="05000000000000000000" pitchFamily="2" charset="2"/>
                  </a:rPr>
                  <a:t>𝐶^′ (−3, −9)→𝐶^″ (1/3 (−3),1/3 (−9))=𝐶^″ (−1, −3)</a:t>
                </a:r>
                <a:endParaRPr lang="en-US" b="0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31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answer: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reflection in the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-axis, followed by a dilation with a scale factor of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𝑅𝑆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5,0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𝑇𝑋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0,3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𝐵𝐾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=〈−5,2〉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(𝑅𝑆) ⃑=〈5,0〉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(𝑇𝑋) ⃑=〈0,3〉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(𝐵𝐾) ⃑=〈−5,2〉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1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Translation is (x, y)</a:t>
            </a:r>
            <a:r>
              <a:rPr lang="en-US" dirty="0">
                <a:sym typeface="Wingdings" pitchFamily="2" charset="2"/>
              </a:rPr>
              <a:t>(x-2,</a:t>
            </a:r>
            <a:r>
              <a:rPr lang="en-US" baseline="0" dirty="0">
                <a:sym typeface="Wingdings" pitchFamily="2" charset="2"/>
              </a:rPr>
              <a:t> y+6)</a:t>
            </a:r>
          </a:p>
          <a:p>
            <a:r>
              <a:rPr lang="en-US" baseline="0" dirty="0">
                <a:sym typeface="Wingdings" pitchFamily="2" charset="2"/>
              </a:rPr>
              <a:t>L’(0, 8), M’(3, 9), N’(7, 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9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s-E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→ (</a:t>
            </a:r>
            <a:r>
              <a:rPr lang="es-E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+ 2, </a:t>
            </a:r>
            <a:r>
              <a:rPr lang="es-E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R’(3, 4), S’(6,</a:t>
            </a:r>
            <a:r>
              <a:rPr lang="en-US" baseline="0" dirty="0"/>
              <a:t> 4), T’(4,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94D59-9360-4427-9BDB-339FD7A5D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 rotWithShape="1">
          <a:blip r:embed="rId2" cstate="print"/>
          <a:srcRect t="33333" b="10004"/>
          <a:stretch/>
        </p:blipFill>
        <p:spPr>
          <a:xfrm>
            <a:off x="0" y="0"/>
            <a:ext cx="9144000" cy="29146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85EEFDA4-D4AF-4DA0-88E2-BD972A8CDF74}"/>
              </a:ext>
            </a:extLst>
          </p:cNvPr>
          <p:cNvSpPr/>
          <p:nvPr userDrawn="1"/>
        </p:nvSpPr>
        <p:spPr>
          <a:xfrm>
            <a:off x="348395" y="720898"/>
            <a:ext cx="8447210" cy="40884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7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4741"/>
            <a:ext cx="9144000" cy="38749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3" y="4869657"/>
            <a:ext cx="2057400" cy="273844"/>
          </a:xfrm>
        </p:spPr>
        <p:txBody>
          <a:bodyPr/>
          <a:lstStyle/>
          <a:p>
            <a:fld id="{8BC733EF-470F-4FA9-BBC8-C6052B6FD794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47" y="4869657"/>
            <a:ext cx="500464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4869657"/>
            <a:ext cx="565159" cy="273844"/>
          </a:xfrm>
        </p:spPr>
        <p:txBody>
          <a:bodyPr/>
          <a:lstStyle/>
          <a:p>
            <a:fld id="{85F1457E-082C-475B-9A6C-D2597116E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1200150"/>
            <a:ext cx="9144000" cy="3543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 userDrawn="1"/>
        </p:nvPicPr>
        <p:blipFill rotWithShape="1">
          <a:blip r:embed="rId2" cstate="print"/>
          <a:srcRect b="5324"/>
          <a:stretch/>
        </p:blipFill>
        <p:spPr>
          <a:xfrm>
            <a:off x="0" y="171450"/>
            <a:ext cx="9144000" cy="4869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721895"/>
            <a:ext cx="7885113" cy="1021557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514350"/>
            <a:ext cx="7885113" cy="3207544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0" y="1200150"/>
            <a:ext cx="4343400" cy="3567114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4343400" cy="3567114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4343400" cy="3109914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0" y="1657350"/>
            <a:ext cx="4343400" cy="3109914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43434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43434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 rotWithShape="1">
          <a:blip r:embed="rId14" cstate="print"/>
          <a:srcRect t="64444" b="12222"/>
          <a:stretch/>
        </p:blipFill>
        <p:spPr>
          <a:xfrm>
            <a:off x="0" y="0"/>
            <a:ext cx="9144000" cy="12001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" y="1200150"/>
            <a:ext cx="9125712" cy="354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273936E-8677-4E40-B2E7-34F5374F64A0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6BF7650-C735-42A9-B715-3B291B8109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sm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Geometry</a:t>
            </a:r>
          </a:p>
          <a:p>
            <a:r>
              <a:rPr lang="en-US" dirty="0"/>
              <a:t>Chapter 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Properties of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5487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Draw </a:t>
            </a:r>
            <a:r>
              <a:rPr lang="el-GR" dirty="0"/>
              <a:t>Δ</a:t>
            </a:r>
            <a:r>
              <a:rPr lang="en-US" i="1" dirty="0"/>
              <a:t>RST</a:t>
            </a:r>
            <a:r>
              <a:rPr lang="en-US" dirty="0"/>
              <a:t> with vertices </a:t>
            </a:r>
            <a:r>
              <a:rPr lang="en-US" i="1" dirty="0"/>
              <a:t>R</a:t>
            </a:r>
            <a:r>
              <a:rPr lang="en-US" dirty="0"/>
              <a:t>(2, 2), </a:t>
            </a:r>
            <a:r>
              <a:rPr lang="en-US" i="1" dirty="0"/>
              <a:t>S</a:t>
            </a:r>
            <a:r>
              <a:rPr lang="en-US" dirty="0"/>
              <a:t>(5, 2), and </a:t>
            </a:r>
            <a:r>
              <a:rPr lang="en-US" i="1" dirty="0"/>
              <a:t>T</a:t>
            </a:r>
            <a:r>
              <a:rPr lang="en-US" dirty="0"/>
              <a:t>(3, -2).  Find the image of each vertex after the translation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(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 + 1,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+ 2).  Graph the image using prime notation.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3607"/>
            <a:ext cx="3027682" cy="29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2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Rigid Motion</a:t>
            </a:r>
          </a:p>
          <a:p>
            <a:pPr lvl="1"/>
            <a:r>
              <a:rPr lang="en-US" dirty="0"/>
              <a:t>Transformation that preserves length and angle measure.</a:t>
            </a:r>
          </a:p>
          <a:p>
            <a:pPr lvl="1"/>
            <a:r>
              <a:rPr lang="en-US" dirty="0"/>
              <a:t>A congruence transformation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Translation Theorem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719736"/>
            <a:ext cx="792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 translation is a rigid motion.</a:t>
            </a:r>
          </a:p>
        </p:txBody>
      </p:sp>
    </p:spTree>
    <p:extLst>
      <p:ext uri="{BB962C8B-B14F-4D97-AF65-F5344CB8AC3E}">
        <p14:creationId xmlns:p14="http://schemas.microsoft.com/office/powerpoint/2010/main" val="11390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Composition of Transformations</a:t>
            </a:r>
          </a:p>
          <a:p>
            <a:pPr lvl="1"/>
            <a:r>
              <a:rPr lang="en-US" dirty="0"/>
              <a:t>Two or more transformations combined into a </a:t>
            </a:r>
            <a:r>
              <a:rPr lang="en-US"/>
              <a:t>single transformation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Composition Theorem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719736"/>
            <a:ext cx="7924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composition of two (or more) rigid motions is a rigid motion.</a:t>
            </a:r>
          </a:p>
        </p:txBody>
      </p:sp>
    </p:spTree>
    <p:extLst>
      <p:ext uri="{BB962C8B-B14F-4D97-AF65-F5344CB8AC3E}">
        <p14:creationId xmlns:p14="http://schemas.microsoft.com/office/powerpoint/2010/main" val="11391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56396-8F04-4F7A-A417-9F3049D83F4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00150"/>
                <a:ext cx="4343400" cy="394335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endpoints </a:t>
                </a:r>
                <a:r>
                  <a:rPr lang="en-US" i="1" dirty="0"/>
                  <a:t>R</a:t>
                </a:r>
                <a:r>
                  <a:rPr lang="en-US" dirty="0"/>
                  <a:t>(−8, 5) and </a:t>
                </a:r>
                <a:r>
                  <a:rPr lang="en-US" i="1" dirty="0"/>
                  <a:t>S</a:t>
                </a:r>
                <a:r>
                  <a:rPr lang="en-US" dirty="0"/>
                  <a:t>(−6, 8). Graph its image after the composition.</a:t>
                </a:r>
                <a:br>
                  <a:rPr lang="en-US" dirty="0"/>
                </a:br>
                <a:r>
                  <a:rPr lang="en-US" b="1" dirty="0"/>
                  <a:t>Translation: 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→ (</a:t>
                </a:r>
                <a:r>
                  <a:rPr lang="en-US" i="1" dirty="0"/>
                  <a:t>x </a:t>
                </a:r>
                <a:r>
                  <a:rPr lang="en-US" dirty="0"/>
                  <a:t>− 1, </a:t>
                </a:r>
                <a:r>
                  <a:rPr lang="en-US" i="1" dirty="0"/>
                  <a:t>y </a:t>
                </a:r>
                <a:r>
                  <a:rPr lang="en-US" dirty="0"/>
                  <a:t>+ 4)</a:t>
                </a:r>
                <a:br>
                  <a:rPr lang="en-US" dirty="0"/>
                </a:br>
                <a:r>
                  <a:rPr lang="en-US" b="1" dirty="0"/>
                  <a:t>Translation: 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→ (</a:t>
                </a:r>
                <a:r>
                  <a:rPr lang="en-US" i="1" dirty="0"/>
                  <a:t>x </a:t>
                </a:r>
                <a:r>
                  <a:rPr lang="en-US" dirty="0"/>
                  <a:t>+ 4, </a:t>
                </a:r>
                <a:r>
                  <a:rPr lang="en-US" i="1" dirty="0"/>
                  <a:t>y </a:t>
                </a:r>
                <a:r>
                  <a:rPr lang="en-US" dirty="0"/>
                  <a:t>− 6)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172 #2, 4, 6, 8, 10, 12, 14, 16, 18, 20, 22, 24, 26, 28, 32, 42, 43, 44, 48, 52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56396-8F04-4F7A-A417-9F3049D83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00150"/>
                <a:ext cx="4343400" cy="3943350"/>
              </a:xfrm>
              <a:blipFill>
                <a:blip r:embed="rId3"/>
                <a:stretch>
                  <a:fillRect l="-1262" t="-1700" r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6F5F329-6FF7-4A75-9AA3-23DE08C6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B99933-61FB-4C5B-A0F4-E715E886C44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11" y="1200150"/>
            <a:ext cx="3952289" cy="3958877"/>
          </a:xfrm>
        </p:spPr>
      </p:pic>
    </p:spTree>
    <p:extLst>
      <p:ext uri="{BB962C8B-B14F-4D97-AF65-F5344CB8AC3E}">
        <p14:creationId xmlns:p14="http://schemas.microsoft.com/office/powerpoint/2010/main" val="11481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419B-49C5-4E63-B446-18FB14D6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F35C-8B5B-4D47-A625-402F37CC6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reflect figures.</a:t>
            </a:r>
          </a:p>
          <a:p>
            <a:r>
              <a:rPr lang="en-US" dirty="0"/>
              <a:t>• I can perform compositions with reflections.</a:t>
            </a:r>
          </a:p>
          <a:p>
            <a:r>
              <a:rPr lang="en-US" dirty="0"/>
              <a:t>• I can identify line symmetry in polygons.</a:t>
            </a:r>
          </a:p>
        </p:txBody>
      </p:sp>
    </p:spTree>
    <p:extLst>
      <p:ext uri="{BB962C8B-B14F-4D97-AF65-F5344CB8AC3E}">
        <p14:creationId xmlns:p14="http://schemas.microsoft.com/office/powerpoint/2010/main" val="220556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Reflection</a:t>
            </a:r>
          </a:p>
          <a:p>
            <a:pPr lvl="1"/>
            <a:r>
              <a:rPr lang="en-US" dirty="0"/>
              <a:t>Transformation that uses a line like a mirror to reflect an image.</a:t>
            </a:r>
          </a:p>
          <a:p>
            <a:pPr lvl="1"/>
            <a:r>
              <a:rPr lang="en-US" dirty="0"/>
              <a:t>That line is called </a:t>
            </a:r>
            <a:r>
              <a:rPr lang="en-US" b="1" dirty="0"/>
              <a:t>Line of Reflection</a:t>
            </a:r>
            <a:endParaRPr lang="en-US" dirty="0"/>
          </a:p>
          <a:p>
            <a:pPr lvl="1"/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dirty="0"/>
              <a:t>′ are the same distance from the line of reflection</a:t>
            </a:r>
          </a:p>
          <a:p>
            <a:pPr lvl="1"/>
            <a:r>
              <a:rPr lang="en-US" dirty="0"/>
              <a:t>The line connecting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dirty="0"/>
              <a:t>′ is perpendicular to the line of reflection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2859"/>
            <a:ext cx="1447800" cy="17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2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Graph a reflection of </a:t>
            </a:r>
            <a:r>
              <a:rPr lang="el-GR" dirty="0"/>
              <a:t>Δ</a:t>
            </a:r>
            <a:r>
              <a:rPr lang="en-US" i="1" dirty="0"/>
              <a:t>ABC</a:t>
            </a:r>
            <a:r>
              <a:rPr lang="en-US" dirty="0"/>
              <a:t> where </a:t>
            </a:r>
            <a:r>
              <a:rPr lang="en-US" i="1" dirty="0"/>
              <a:t>A</a:t>
            </a:r>
            <a:r>
              <a:rPr lang="en-US" dirty="0"/>
              <a:t>(1, 3), </a:t>
            </a:r>
            <a:r>
              <a:rPr lang="en-US" i="1" dirty="0"/>
              <a:t>B</a:t>
            </a:r>
            <a:r>
              <a:rPr lang="en-US" dirty="0"/>
              <a:t>(5, 2), and </a:t>
            </a:r>
            <a:r>
              <a:rPr lang="en-US" i="1" dirty="0"/>
              <a:t>C</a:t>
            </a:r>
            <a:r>
              <a:rPr lang="en-US" dirty="0"/>
              <a:t>(2, 1) in the line </a:t>
            </a:r>
            <a:r>
              <a:rPr lang="en-US" i="1" dirty="0"/>
              <a:t>x</a:t>
            </a:r>
            <a:r>
              <a:rPr lang="en-US" dirty="0"/>
              <a:t> = 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96221"/>
            <a:ext cx="3962400" cy="35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Coordinate Rules for Reflections</a:t>
            </a:r>
          </a:p>
          <a:p>
            <a:pPr lvl="1"/>
            <a:r>
              <a:rPr lang="en-US" dirty="0"/>
              <a:t>Reflected in </a:t>
            </a:r>
            <a:r>
              <a:rPr lang="en-US" i="1" dirty="0"/>
              <a:t>x</a:t>
            </a:r>
            <a:r>
              <a:rPr lang="en-US" dirty="0"/>
              <a:t>-axis: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(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−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Reflected in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-axis: (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)  (−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Reflected in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: (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)  (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Reflected in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−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: (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)  (−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, −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714750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Reflection Theorem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237970"/>
            <a:ext cx="792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 reflection is an rigid motion.</a:t>
            </a:r>
          </a:p>
        </p:txBody>
      </p:sp>
    </p:spTree>
    <p:extLst>
      <p:ext uri="{BB962C8B-B14F-4D97-AF65-F5344CB8AC3E}">
        <p14:creationId xmlns:p14="http://schemas.microsoft.com/office/powerpoint/2010/main" val="4931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l-GR" dirty="0"/>
              <a:t>Δ</a:t>
            </a:r>
            <a:r>
              <a:rPr lang="en-US" i="1" dirty="0"/>
              <a:t>ABC</a:t>
            </a:r>
            <a:r>
              <a:rPr lang="en-US" dirty="0"/>
              <a:t> with vertices </a:t>
            </a:r>
            <a:r>
              <a:rPr lang="en-US" i="1" dirty="0"/>
              <a:t>A</a:t>
            </a:r>
            <a:r>
              <a:rPr lang="en-US" dirty="0"/>
              <a:t>(1, 3), </a:t>
            </a:r>
            <a:r>
              <a:rPr lang="en-US" i="1" dirty="0"/>
              <a:t>B</a:t>
            </a:r>
            <a:r>
              <a:rPr lang="en-US" dirty="0"/>
              <a:t>(4, 4), and </a:t>
            </a:r>
            <a:r>
              <a:rPr lang="en-US" i="1" dirty="0"/>
              <a:t>C</a:t>
            </a:r>
            <a:r>
              <a:rPr lang="en-US" dirty="0"/>
              <a:t>(3, 1).  Reflect </a:t>
            </a:r>
            <a:r>
              <a:rPr lang="el-GR" dirty="0"/>
              <a:t>Δ</a:t>
            </a:r>
            <a:r>
              <a:rPr lang="en-US" i="1" dirty="0"/>
              <a:t>ABC</a:t>
            </a:r>
            <a:r>
              <a:rPr lang="en-US" dirty="0"/>
              <a:t> in the lines </a:t>
            </a:r>
            <a:r>
              <a:rPr lang="en-US" i="1" dirty="0"/>
              <a:t>y</a:t>
            </a:r>
            <a:r>
              <a:rPr lang="en-US" dirty="0"/>
              <a:t> = −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81150"/>
            <a:ext cx="3773212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vertices of </a:t>
            </a:r>
            <a:r>
              <a:rPr lang="el-GR" dirty="0"/>
              <a:t>Δ</a:t>
            </a:r>
            <a:r>
              <a:rPr lang="en-US" i="1" dirty="0"/>
              <a:t>LMN</a:t>
            </a:r>
            <a:r>
              <a:rPr lang="en-US" dirty="0"/>
              <a:t> are </a:t>
            </a:r>
            <a:r>
              <a:rPr lang="en-US" i="1" dirty="0"/>
              <a:t>L</a:t>
            </a:r>
            <a:r>
              <a:rPr lang="en-US" dirty="0"/>
              <a:t>(−3, 3), </a:t>
            </a:r>
            <a:r>
              <a:rPr lang="en-US" i="1" dirty="0"/>
              <a:t>M</a:t>
            </a:r>
            <a:r>
              <a:rPr lang="en-US" dirty="0"/>
              <a:t>(1, 2), and </a:t>
            </a:r>
            <a:r>
              <a:rPr lang="en-US" i="1" dirty="0"/>
              <a:t>N</a:t>
            </a:r>
            <a:r>
              <a:rPr lang="en-US" dirty="0"/>
              <a:t>(−2, 1).  Find the reflection of </a:t>
            </a:r>
            <a:r>
              <a:rPr lang="el-GR" dirty="0"/>
              <a:t>Δ</a:t>
            </a:r>
            <a:r>
              <a:rPr lang="en-US" i="1" dirty="0"/>
              <a:t>LMN</a:t>
            </a:r>
            <a:r>
              <a:rPr lang="en-US" dirty="0"/>
              <a:t> in the </a:t>
            </a:r>
            <a:r>
              <a:rPr lang="en-US" i="1" dirty="0"/>
              <a:t>y</a:t>
            </a:r>
            <a:r>
              <a:rPr lang="en-US" dirty="0"/>
              <a:t>-axis.</a:t>
            </a:r>
          </a:p>
        </p:txBody>
      </p:sp>
    </p:spTree>
    <p:extLst>
      <p:ext uri="{BB962C8B-B14F-4D97-AF65-F5344CB8AC3E}">
        <p14:creationId xmlns:p14="http://schemas.microsoft.com/office/powerpoint/2010/main" val="8818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Geometry</a:t>
            </a:r>
          </a:p>
          <a:p>
            <a:pPr lvl="1"/>
            <a:r>
              <a:rPr lang="en-US" i="1" dirty="0"/>
              <a:t>By Larson and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00150"/>
            <a:ext cx="9144000" cy="3543300"/>
          </a:xfrm>
        </p:spPr>
        <p:txBody>
          <a:bodyPr/>
          <a:lstStyle/>
          <a:p>
            <a:r>
              <a:rPr lang="en-US" dirty="0"/>
              <a:t>Composition of Transformations</a:t>
            </a:r>
          </a:p>
          <a:p>
            <a:pPr lvl="1"/>
            <a:r>
              <a:rPr lang="en-US" dirty="0"/>
              <a:t>Two or more transformations combined into a single transformation</a:t>
            </a:r>
          </a:p>
          <a:p>
            <a:r>
              <a:rPr lang="en-US" dirty="0"/>
              <a:t>Glide Reflection</a:t>
            </a:r>
          </a:p>
          <a:p>
            <a:pPr lvl="1"/>
            <a:r>
              <a:rPr lang="en-US" dirty="0"/>
              <a:t>Translation followed </a:t>
            </a:r>
            <a:br>
              <a:rPr lang="en-US" dirty="0"/>
            </a:br>
            <a:r>
              <a:rPr lang="en-US" dirty="0"/>
              <a:t>by reflection over a line parallel</a:t>
            </a:r>
            <a:br>
              <a:rPr lang="en-US" dirty="0"/>
            </a:br>
            <a:r>
              <a:rPr lang="en-US" dirty="0"/>
              <a:t>to the translation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6400" y="2179320"/>
            <a:ext cx="3657600" cy="2971800"/>
            <a:chOff x="4191000" y="2667000"/>
            <a:chExt cx="4591050" cy="39624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667000"/>
              <a:ext cx="4591050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91000" y="2667000"/>
              <a:ext cx="457200" cy="137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59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vertices of </a:t>
            </a:r>
            <a:r>
              <a:rPr lang="el-GR" sz="2400" dirty="0"/>
              <a:t>Δ</a:t>
            </a:r>
            <a:r>
              <a:rPr lang="en-US" sz="2400" i="1" dirty="0"/>
              <a:t>ABC</a:t>
            </a:r>
            <a:r>
              <a:rPr lang="en-US" sz="2400" dirty="0"/>
              <a:t> are </a:t>
            </a:r>
            <a:r>
              <a:rPr lang="en-US" sz="2400" i="1" dirty="0"/>
              <a:t>A</a:t>
            </a:r>
            <a:r>
              <a:rPr lang="en-US" sz="2400" dirty="0"/>
              <a:t>(3, 2), </a:t>
            </a:r>
            <a:r>
              <a:rPr lang="en-US" sz="2400" i="1" dirty="0"/>
              <a:t>B</a:t>
            </a:r>
            <a:r>
              <a:rPr lang="en-US" sz="2400" dirty="0"/>
              <a:t>(−1, 3), and </a:t>
            </a:r>
            <a:r>
              <a:rPr lang="en-US" sz="2400" i="1" dirty="0"/>
              <a:t>C</a:t>
            </a:r>
            <a:r>
              <a:rPr lang="en-US" sz="2400" dirty="0"/>
              <a:t>(1, 1).  Find the image of </a:t>
            </a:r>
            <a:r>
              <a:rPr lang="el-GR" sz="2400" dirty="0"/>
              <a:t>Δ</a:t>
            </a:r>
            <a:r>
              <a:rPr lang="en-US" sz="2400" i="1" dirty="0"/>
              <a:t>ABC</a:t>
            </a:r>
            <a:r>
              <a:rPr lang="en-US" sz="2400" dirty="0"/>
              <a:t> after the glide reflection.</a:t>
            </a:r>
            <a:br>
              <a:rPr lang="en-US" sz="2400" dirty="0"/>
            </a:br>
            <a:r>
              <a:rPr lang="en-US" sz="2400" b="1" dirty="0"/>
              <a:t>Translation</a:t>
            </a:r>
            <a:r>
              <a:rPr lang="en-US" sz="2400" dirty="0"/>
              <a:t>: 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</a:t>
            </a:r>
            <a:r>
              <a:rPr lang="en-US" sz="2400" dirty="0">
                <a:sym typeface="Wingdings" pitchFamily="2" charset="2"/>
              </a:rPr>
              <a:t> (</a:t>
            </a:r>
            <a:r>
              <a:rPr lang="en-US" sz="2400" i="1" dirty="0">
                <a:sym typeface="Wingdings" pitchFamily="2" charset="2"/>
              </a:rPr>
              <a:t>x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i="1" dirty="0">
                <a:sym typeface="Wingdings" pitchFamily="2" charset="2"/>
              </a:rPr>
              <a:t>y</a:t>
            </a:r>
            <a:r>
              <a:rPr lang="en-US" sz="2400" dirty="0">
                <a:sym typeface="Wingdings" pitchFamily="2" charset="2"/>
              </a:rPr>
              <a:t> − 4)</a:t>
            </a:r>
            <a:br>
              <a:rPr lang="en-US" sz="2400" dirty="0">
                <a:sym typeface="Wingdings" pitchFamily="2" charset="2"/>
              </a:rPr>
            </a:br>
            <a:r>
              <a:rPr lang="en-US" sz="2400" b="1" dirty="0">
                <a:sym typeface="Wingdings" pitchFamily="2" charset="2"/>
              </a:rPr>
              <a:t>Reflection</a:t>
            </a:r>
            <a:r>
              <a:rPr lang="en-US" sz="2400" dirty="0">
                <a:sym typeface="Wingdings" pitchFamily="2" charset="2"/>
              </a:rPr>
              <a:t>: Over </a:t>
            </a:r>
            <a:r>
              <a:rPr lang="en-US" sz="2400" i="1" dirty="0">
                <a:sym typeface="Wingdings" pitchFamily="2" charset="2"/>
              </a:rPr>
              <a:t>y</a:t>
            </a:r>
            <a:r>
              <a:rPr lang="en-US" sz="2400" dirty="0">
                <a:sym typeface="Wingdings" pitchFamily="2" charset="2"/>
              </a:rPr>
              <a:t>-axis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0765"/>
            <a:ext cx="3505202" cy="32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Line symmetry</a:t>
            </a:r>
          </a:p>
          <a:p>
            <a:pPr lvl="1"/>
            <a:r>
              <a:rPr lang="en-US" dirty="0"/>
              <a:t>The figure can be mapped to itself by a reflection</a:t>
            </a:r>
          </a:p>
          <a:p>
            <a:pPr lvl="1"/>
            <a:r>
              <a:rPr lang="en-US" dirty="0"/>
              <a:t>The line of reflection is called </a:t>
            </a:r>
            <a:r>
              <a:rPr lang="en-US" b="1" dirty="0"/>
              <a:t>Line of Symmetry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Humans tend to think that symmetry is </a:t>
            </a:r>
            <a:br>
              <a:rPr lang="en-US" dirty="0"/>
            </a:br>
            <a:r>
              <a:rPr lang="en-US" dirty="0"/>
              <a:t>beautiful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83042"/>
            <a:ext cx="2362200" cy="24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00150"/>
            <a:ext cx="9144000" cy="3943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many lines of symmetry does the object appear to have?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180 #2, 4, 6, 8, 10, 12, 14, 16, 18, 20, 22, 24, 26, 28, 30, 45, 49, 51, 54, 55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1657350"/>
            <a:ext cx="296556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61" y="1658610"/>
            <a:ext cx="3069839" cy="285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13" y="1657350"/>
            <a:ext cx="300528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9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56BE-6335-4FD8-9D14-44B900E9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557B7-A47E-4E1A-9801-CE3E56A82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rotate figures.</a:t>
            </a:r>
          </a:p>
          <a:p>
            <a:r>
              <a:rPr lang="en-US" dirty="0"/>
              <a:t>• I can perform compositions with rotations.</a:t>
            </a:r>
          </a:p>
          <a:p>
            <a:r>
              <a:rPr lang="en-US" dirty="0"/>
              <a:t>• I can identify rotational symmetry in polygons.</a:t>
            </a:r>
          </a:p>
        </p:txBody>
      </p:sp>
    </p:spTree>
    <p:extLst>
      <p:ext uri="{BB962C8B-B14F-4D97-AF65-F5344CB8AC3E}">
        <p14:creationId xmlns:p14="http://schemas.microsoft.com/office/powerpoint/2010/main" val="68671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4724400" cy="3543300"/>
          </a:xfrm>
        </p:spPr>
        <p:txBody>
          <a:bodyPr>
            <a:normAutofit/>
          </a:bodyPr>
          <a:lstStyle/>
          <a:p>
            <a:r>
              <a:rPr lang="en-US" sz="2400" dirty="0"/>
              <a:t>Rotation</a:t>
            </a:r>
          </a:p>
          <a:p>
            <a:pPr lvl="1"/>
            <a:r>
              <a:rPr lang="en-US" sz="2400" dirty="0"/>
              <a:t>Figure is turned about a point called </a:t>
            </a:r>
            <a:r>
              <a:rPr lang="en-US" sz="2400" b="1" dirty="0"/>
              <a:t>center of rotation</a:t>
            </a:r>
            <a:endParaRPr lang="en-US" sz="2400" dirty="0"/>
          </a:p>
          <a:p>
            <a:pPr lvl="1"/>
            <a:r>
              <a:rPr lang="en-US" sz="2400" dirty="0"/>
              <a:t>The amount of turning is </a:t>
            </a:r>
            <a:r>
              <a:rPr lang="en-US" sz="2400" b="1" dirty="0"/>
              <a:t>angle of rotation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"/>
            <a:ext cx="3105150" cy="30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872758"/>
            <a:ext cx="792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Rotation Theorem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552" y="4410730"/>
            <a:ext cx="792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 rotation is a rigid motion.</a:t>
            </a:r>
          </a:p>
        </p:txBody>
      </p:sp>
    </p:spTree>
    <p:extLst>
      <p:ext uri="{BB962C8B-B14F-4D97-AF65-F5344CB8AC3E}">
        <p14:creationId xmlns:p14="http://schemas.microsoft.com/office/powerpoint/2010/main" val="1188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Draw a 120° rotation of </a:t>
                </a:r>
                <a:r>
                  <a:rPr lang="el-GR" sz="2400" dirty="0"/>
                  <a:t>Δ</a:t>
                </a:r>
                <a:r>
                  <a:rPr lang="en-US" sz="2400" i="1" dirty="0"/>
                  <a:t>ABC</a:t>
                </a:r>
                <a:r>
                  <a:rPr lang="en-US" sz="2400" dirty="0"/>
                  <a:t> about </a:t>
                </a:r>
                <a:r>
                  <a:rPr lang="en-US" sz="2400" i="1" dirty="0"/>
                  <a:t>P</a:t>
                </a:r>
                <a:r>
                  <a:rPr lang="en-US" sz="24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Draw a segment from </a:t>
                </a:r>
                <a:r>
                  <a:rPr lang="en-US" sz="2400" i="1" dirty="0"/>
                  <a:t>A</a:t>
                </a:r>
                <a:r>
                  <a:rPr lang="en-US" sz="2400" dirty="0"/>
                  <a:t> to </a:t>
                </a:r>
                <a:r>
                  <a:rPr lang="en-US" sz="2400" i="1" dirty="0"/>
                  <a:t>P</a:t>
                </a:r>
                <a:r>
                  <a:rPr lang="en-US" sz="24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Draw a ray to form a 120° angle with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</a:rPr>
                          <m:t>𝑃𝐴</m:t>
                        </m:r>
                      </m:e>
                    </m:ba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000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5750"/>
            <a:ext cx="2218185" cy="13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43" y="1885950"/>
            <a:ext cx="150199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86150"/>
            <a:ext cx="2158685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Draw </a:t>
            </a:r>
            <a:r>
              <a:rPr lang="en-US" i="1" dirty="0"/>
              <a:t>A</a:t>
            </a:r>
            <a:r>
              <a:rPr lang="en-US" dirty="0"/>
              <a:t>′ so that </a:t>
            </a:r>
            <a:r>
              <a:rPr lang="en-US" i="1" dirty="0"/>
              <a:t>PA</a:t>
            </a:r>
            <a:r>
              <a:rPr lang="en-US" dirty="0"/>
              <a:t>′ = </a:t>
            </a:r>
            <a:r>
              <a:rPr lang="en-US" i="1" dirty="0"/>
              <a:t>PA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Repeat steps 1-3 for each vertex.  Draw </a:t>
            </a:r>
            <a:r>
              <a:rPr lang="el-GR" dirty="0"/>
              <a:t>Δ</a:t>
            </a:r>
            <a:r>
              <a:rPr lang="en-US" i="1" dirty="0"/>
              <a:t>A</a:t>
            </a:r>
            <a:r>
              <a:rPr lang="en-US" dirty="0"/>
              <a:t>′</a:t>
            </a:r>
            <a:r>
              <a:rPr lang="en-US" i="1" dirty="0"/>
              <a:t>B</a:t>
            </a:r>
            <a:r>
              <a:rPr lang="en-US" dirty="0"/>
              <a:t>′</a:t>
            </a:r>
            <a:r>
              <a:rPr lang="en-US" i="1" dirty="0"/>
              <a:t>C</a:t>
            </a:r>
            <a:r>
              <a:rPr lang="en-US" dirty="0"/>
              <a:t>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43" y="1257300"/>
            <a:ext cx="2846234" cy="100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188970"/>
            <a:ext cx="2838125" cy="13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Draw a 50° counterclockwise rotation of </a:t>
            </a:r>
            <a:r>
              <a:rPr lang="el-GR" dirty="0"/>
              <a:t>Δ</a:t>
            </a:r>
            <a:r>
              <a:rPr lang="en-US" i="1" dirty="0"/>
              <a:t>DEF</a:t>
            </a:r>
            <a:r>
              <a:rPr lang="en-US" dirty="0"/>
              <a:t> about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0" y="1600200"/>
            <a:ext cx="2959510" cy="130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633D0-08F5-6F1E-774D-DA1C51770219}"/>
              </a:ext>
            </a:extLst>
          </p:cNvPr>
          <p:cNvCxnSpPr>
            <a:cxnSpLocks/>
          </p:cNvCxnSpPr>
          <p:nvPr/>
        </p:nvCxnSpPr>
        <p:spPr>
          <a:xfrm flipV="1">
            <a:off x="3318510" y="2701543"/>
            <a:ext cx="2426970" cy="104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E66598-DDCD-6B1B-85B8-4344623FE046}"/>
              </a:ext>
            </a:extLst>
          </p:cNvPr>
          <p:cNvCxnSpPr>
            <a:cxnSpLocks/>
          </p:cNvCxnSpPr>
          <p:nvPr/>
        </p:nvCxnSpPr>
        <p:spPr>
          <a:xfrm flipH="1">
            <a:off x="3994123" y="2718708"/>
            <a:ext cx="1717675" cy="2199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rotractor">
            <a:extLst>
              <a:ext uri="{FF2B5EF4-FFF2-40B4-BE49-F238E27FC236}">
                <a16:creationId xmlns:a16="http://schemas.microsoft.com/office/drawing/2014/main" id="{3788A946-3801-B059-A5C8-41244772B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0000">
            <a:off x="4126913" y="2532254"/>
            <a:ext cx="3259207" cy="1799082"/>
          </a:xfrm>
          <a:prstGeom prst="rect">
            <a:avLst/>
          </a:prstGeom>
        </p:spPr>
      </p:pic>
      <p:pic>
        <p:nvPicPr>
          <p:cNvPr id="18" name="Picture 17" descr="A white ruler with black numbers and black text&#10;&#10;Description automatically generated">
            <a:extLst>
              <a:ext uri="{FF2B5EF4-FFF2-40B4-BE49-F238E27FC236}">
                <a16:creationId xmlns:a16="http://schemas.microsoft.com/office/drawing/2014/main" id="{AE619626-CB3C-AB7E-8BEB-18C8EACDB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2375">
            <a:off x="5218482" y="581309"/>
            <a:ext cx="1053996" cy="5143500"/>
          </a:xfrm>
          <a:prstGeom prst="rect">
            <a:avLst/>
          </a:prstGeom>
        </p:spPr>
      </p:pic>
      <p:pic>
        <p:nvPicPr>
          <p:cNvPr id="19" name="Picture 18" descr="A white ruler with black numbers and black text&#10;&#10;Description automatically generated">
            <a:extLst>
              <a:ext uri="{FF2B5EF4-FFF2-40B4-BE49-F238E27FC236}">
                <a16:creationId xmlns:a16="http://schemas.microsoft.com/office/drawing/2014/main" id="{F80BA683-83F8-11DA-8FCA-2F7642D78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948">
            <a:off x="3325323" y="1737461"/>
            <a:ext cx="1053996" cy="51435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CA01F0A-E7A9-7C06-D513-BFC8515C3086}"/>
              </a:ext>
            </a:extLst>
          </p:cNvPr>
          <p:cNvGrpSpPr/>
          <p:nvPr/>
        </p:nvGrpSpPr>
        <p:grpSpPr>
          <a:xfrm>
            <a:off x="4060957" y="4554113"/>
            <a:ext cx="396262" cy="446050"/>
            <a:chOff x="4060957" y="4554113"/>
            <a:chExt cx="396262" cy="4460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A82ABC-D7E9-26AA-E781-732E67713653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B21778-1E3F-987B-E597-6C6A19FD7D4A}"/>
                </a:ext>
              </a:extLst>
            </p:cNvPr>
            <p:cNvSpPr txBox="1"/>
            <p:nvPr/>
          </p:nvSpPr>
          <p:spPr>
            <a:xfrm>
              <a:off x="4060957" y="463083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8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Draw a 50° counterclockwise rotation of </a:t>
            </a:r>
            <a:r>
              <a:rPr lang="el-GR" dirty="0"/>
              <a:t>Δ</a:t>
            </a:r>
            <a:r>
              <a:rPr lang="en-US" i="1" dirty="0"/>
              <a:t>DEF</a:t>
            </a:r>
            <a:r>
              <a:rPr lang="en-US" dirty="0"/>
              <a:t> about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0" y="1600200"/>
            <a:ext cx="2959510" cy="130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633D0-08F5-6F1E-774D-DA1C51770219}"/>
              </a:ext>
            </a:extLst>
          </p:cNvPr>
          <p:cNvCxnSpPr>
            <a:cxnSpLocks/>
          </p:cNvCxnSpPr>
          <p:nvPr/>
        </p:nvCxnSpPr>
        <p:spPr>
          <a:xfrm flipV="1">
            <a:off x="3318510" y="2701543"/>
            <a:ext cx="2426970" cy="104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E66598-DDCD-6B1B-85B8-4344623FE046}"/>
              </a:ext>
            </a:extLst>
          </p:cNvPr>
          <p:cNvCxnSpPr>
            <a:cxnSpLocks/>
          </p:cNvCxnSpPr>
          <p:nvPr/>
        </p:nvCxnSpPr>
        <p:spPr>
          <a:xfrm flipH="1">
            <a:off x="3994123" y="2718708"/>
            <a:ext cx="1717675" cy="2199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rotractor">
            <a:extLst>
              <a:ext uri="{FF2B5EF4-FFF2-40B4-BE49-F238E27FC236}">
                <a16:creationId xmlns:a16="http://schemas.microsoft.com/office/drawing/2014/main" id="{3788A946-3801-B059-A5C8-41244772B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2825">
            <a:off x="3698142" y="2396170"/>
            <a:ext cx="3259207" cy="1799082"/>
          </a:xfrm>
          <a:prstGeom prst="rect">
            <a:avLst/>
          </a:prstGeom>
        </p:spPr>
      </p:pic>
      <p:pic>
        <p:nvPicPr>
          <p:cNvPr id="18" name="Picture 17" descr="A white ruler with black numbers and black text&#10;&#10;Description automatically generated">
            <a:extLst>
              <a:ext uri="{FF2B5EF4-FFF2-40B4-BE49-F238E27FC236}">
                <a16:creationId xmlns:a16="http://schemas.microsoft.com/office/drawing/2014/main" id="{AE619626-CB3C-AB7E-8BEB-18C8EACDB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6039">
            <a:off x="3496409" y="-1648163"/>
            <a:ext cx="1053996" cy="5143500"/>
          </a:xfrm>
          <a:prstGeom prst="rect">
            <a:avLst/>
          </a:prstGeom>
        </p:spPr>
      </p:pic>
      <p:pic>
        <p:nvPicPr>
          <p:cNvPr id="19" name="Picture 18" descr="A white ruler with black numbers and black text&#10;&#10;Description automatically generated">
            <a:extLst>
              <a:ext uri="{FF2B5EF4-FFF2-40B4-BE49-F238E27FC236}">
                <a16:creationId xmlns:a16="http://schemas.microsoft.com/office/drawing/2014/main" id="{F80BA683-83F8-11DA-8FCA-2F7642D78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2937">
            <a:off x="2759401" y="372830"/>
            <a:ext cx="1053996" cy="51435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CA01F0A-E7A9-7C06-D513-BFC8515C3086}"/>
              </a:ext>
            </a:extLst>
          </p:cNvPr>
          <p:cNvGrpSpPr/>
          <p:nvPr/>
        </p:nvGrpSpPr>
        <p:grpSpPr>
          <a:xfrm>
            <a:off x="4060957" y="4554113"/>
            <a:ext cx="396262" cy="446050"/>
            <a:chOff x="4060957" y="4554113"/>
            <a:chExt cx="396262" cy="4460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A82ABC-D7E9-26AA-E781-732E67713653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B21778-1E3F-987B-E597-6C6A19FD7D4A}"/>
                </a:ext>
              </a:extLst>
            </p:cNvPr>
            <p:cNvSpPr txBox="1"/>
            <p:nvPr/>
          </p:nvSpPr>
          <p:spPr>
            <a:xfrm>
              <a:off x="4060957" y="463083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D′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81E1EB-B637-7787-0E22-539062C158EC}"/>
              </a:ext>
            </a:extLst>
          </p:cNvPr>
          <p:cNvCxnSpPr>
            <a:cxnSpLocks/>
          </p:cNvCxnSpPr>
          <p:nvPr/>
        </p:nvCxnSpPr>
        <p:spPr>
          <a:xfrm>
            <a:off x="4436503" y="1791299"/>
            <a:ext cx="1308977" cy="91024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89F21-3E9F-9FC5-7FB4-70E9B7756A74}"/>
              </a:ext>
            </a:extLst>
          </p:cNvPr>
          <p:cNvCxnSpPr>
            <a:cxnSpLocks/>
          </p:cNvCxnSpPr>
          <p:nvPr/>
        </p:nvCxnSpPr>
        <p:spPr>
          <a:xfrm flipH="1">
            <a:off x="3733800" y="2681707"/>
            <a:ext cx="2011680" cy="56246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30F62D-5DCE-BB4E-62FF-5B3E326431C2}"/>
              </a:ext>
            </a:extLst>
          </p:cNvPr>
          <p:cNvGrpSpPr/>
          <p:nvPr/>
        </p:nvGrpSpPr>
        <p:grpSpPr>
          <a:xfrm>
            <a:off x="4023407" y="3062121"/>
            <a:ext cx="377026" cy="446050"/>
            <a:chOff x="4060957" y="4554113"/>
            <a:chExt cx="377026" cy="44605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34B5C7-E9F6-5C96-114B-BA20C54E1105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CE7B8-B827-3D03-14E1-C397A0CE549B}"/>
                </a:ext>
              </a:extLst>
            </p:cNvPr>
            <p:cNvSpPr txBox="1"/>
            <p:nvPr/>
          </p:nvSpPr>
          <p:spPr>
            <a:xfrm>
              <a:off x="4060957" y="463083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7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3090-5F10-4976-978E-27D0A8D9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BC6B2-EFE2-4FEA-BBB9-2008AAE84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translate figures.</a:t>
            </a:r>
          </a:p>
          <a:p>
            <a:r>
              <a:rPr lang="en-US" dirty="0"/>
              <a:t>• I can write a translation rule for a given translation.</a:t>
            </a:r>
          </a:p>
          <a:p>
            <a:r>
              <a:rPr lang="en-US" dirty="0"/>
              <a:t>• I can explain what a rigid motion is.</a:t>
            </a:r>
          </a:p>
          <a:p>
            <a:r>
              <a:rPr lang="en-US" dirty="0"/>
              <a:t>• I can perform a composition of translations on a figure.</a:t>
            </a:r>
          </a:p>
        </p:txBody>
      </p:sp>
    </p:spTree>
    <p:extLst>
      <p:ext uri="{BB962C8B-B14F-4D97-AF65-F5344CB8AC3E}">
        <p14:creationId xmlns:p14="http://schemas.microsoft.com/office/powerpoint/2010/main" val="4856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Draw a 50° counterclockwise rotation of </a:t>
            </a:r>
            <a:r>
              <a:rPr lang="el-GR" dirty="0"/>
              <a:t>Δ</a:t>
            </a:r>
            <a:r>
              <a:rPr lang="en-US" i="1" dirty="0"/>
              <a:t>DEF</a:t>
            </a:r>
            <a:r>
              <a:rPr lang="en-US" dirty="0"/>
              <a:t> about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0" y="1600200"/>
            <a:ext cx="2959510" cy="130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633D0-08F5-6F1E-774D-DA1C51770219}"/>
              </a:ext>
            </a:extLst>
          </p:cNvPr>
          <p:cNvCxnSpPr>
            <a:cxnSpLocks/>
          </p:cNvCxnSpPr>
          <p:nvPr/>
        </p:nvCxnSpPr>
        <p:spPr>
          <a:xfrm flipV="1">
            <a:off x="3318510" y="2701543"/>
            <a:ext cx="2426970" cy="104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E66598-DDCD-6B1B-85B8-4344623FE046}"/>
              </a:ext>
            </a:extLst>
          </p:cNvPr>
          <p:cNvCxnSpPr>
            <a:cxnSpLocks/>
          </p:cNvCxnSpPr>
          <p:nvPr/>
        </p:nvCxnSpPr>
        <p:spPr>
          <a:xfrm flipH="1">
            <a:off x="3994123" y="2718708"/>
            <a:ext cx="1717675" cy="2199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rotractor">
            <a:extLst>
              <a:ext uri="{FF2B5EF4-FFF2-40B4-BE49-F238E27FC236}">
                <a16:creationId xmlns:a16="http://schemas.microsoft.com/office/drawing/2014/main" id="{3788A946-3801-B059-A5C8-41244772B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9558">
            <a:off x="4207594" y="2507730"/>
            <a:ext cx="3259207" cy="1799082"/>
          </a:xfrm>
          <a:prstGeom prst="rect">
            <a:avLst/>
          </a:prstGeom>
        </p:spPr>
      </p:pic>
      <p:pic>
        <p:nvPicPr>
          <p:cNvPr id="18" name="Picture 17" descr="A white ruler with black numbers and black text&#10;&#10;Description automatically generated">
            <a:extLst>
              <a:ext uri="{FF2B5EF4-FFF2-40B4-BE49-F238E27FC236}">
                <a16:creationId xmlns:a16="http://schemas.microsoft.com/office/drawing/2014/main" id="{AE619626-CB3C-AB7E-8BEB-18C8EACDB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764">
            <a:off x="2750872" y="63266"/>
            <a:ext cx="1053996" cy="5143500"/>
          </a:xfrm>
          <a:prstGeom prst="rect">
            <a:avLst/>
          </a:prstGeom>
        </p:spPr>
      </p:pic>
      <p:pic>
        <p:nvPicPr>
          <p:cNvPr id="19" name="Picture 18" descr="A white ruler with black numbers and black text&#10;&#10;Description automatically generated">
            <a:extLst>
              <a:ext uri="{FF2B5EF4-FFF2-40B4-BE49-F238E27FC236}">
                <a16:creationId xmlns:a16="http://schemas.microsoft.com/office/drawing/2014/main" id="{F80BA683-83F8-11DA-8FCA-2F7642D78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62">
            <a:off x="3571968" y="1951883"/>
            <a:ext cx="1053996" cy="51435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CA01F0A-E7A9-7C06-D513-BFC8515C3086}"/>
              </a:ext>
            </a:extLst>
          </p:cNvPr>
          <p:cNvGrpSpPr/>
          <p:nvPr/>
        </p:nvGrpSpPr>
        <p:grpSpPr>
          <a:xfrm>
            <a:off x="4060957" y="4554113"/>
            <a:ext cx="396262" cy="446050"/>
            <a:chOff x="4060957" y="4554113"/>
            <a:chExt cx="396262" cy="4460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A82ABC-D7E9-26AA-E781-732E67713653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B21778-1E3F-987B-E597-6C6A19FD7D4A}"/>
                </a:ext>
              </a:extLst>
            </p:cNvPr>
            <p:cNvSpPr txBox="1"/>
            <p:nvPr/>
          </p:nvSpPr>
          <p:spPr>
            <a:xfrm>
              <a:off x="4060957" y="463083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D′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81E1EB-B637-7787-0E22-539062C158EC}"/>
              </a:ext>
            </a:extLst>
          </p:cNvPr>
          <p:cNvCxnSpPr>
            <a:cxnSpLocks/>
          </p:cNvCxnSpPr>
          <p:nvPr/>
        </p:nvCxnSpPr>
        <p:spPr>
          <a:xfrm>
            <a:off x="4436503" y="1791299"/>
            <a:ext cx="1308977" cy="91024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89F21-3E9F-9FC5-7FB4-70E9B7756A74}"/>
              </a:ext>
            </a:extLst>
          </p:cNvPr>
          <p:cNvCxnSpPr>
            <a:cxnSpLocks/>
          </p:cNvCxnSpPr>
          <p:nvPr/>
        </p:nvCxnSpPr>
        <p:spPr>
          <a:xfrm flipH="1">
            <a:off x="3733800" y="2681707"/>
            <a:ext cx="2011680" cy="56246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30F62D-5DCE-BB4E-62FF-5B3E326431C2}"/>
              </a:ext>
            </a:extLst>
          </p:cNvPr>
          <p:cNvGrpSpPr/>
          <p:nvPr/>
        </p:nvGrpSpPr>
        <p:grpSpPr>
          <a:xfrm>
            <a:off x="4023407" y="3062121"/>
            <a:ext cx="377026" cy="446050"/>
            <a:chOff x="4060957" y="4554113"/>
            <a:chExt cx="377026" cy="44605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34B5C7-E9F6-5C96-114B-BA20C54E1105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CE7B8-B827-3D03-14E1-C397A0CE549B}"/>
                </a:ext>
              </a:extLst>
            </p:cNvPr>
            <p:cNvSpPr txBox="1"/>
            <p:nvPr/>
          </p:nvSpPr>
          <p:spPr>
            <a:xfrm>
              <a:off x="4060957" y="463083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E′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896989-B36B-BD3A-FAC7-8ABF091AC234}"/>
              </a:ext>
            </a:extLst>
          </p:cNvPr>
          <p:cNvCxnSpPr>
            <a:cxnSpLocks/>
          </p:cNvCxnSpPr>
          <p:nvPr/>
        </p:nvCxnSpPr>
        <p:spPr>
          <a:xfrm flipV="1">
            <a:off x="4852960" y="2683844"/>
            <a:ext cx="874581" cy="1219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95461F-7575-DB3B-2050-EC9F28B9C0DE}"/>
              </a:ext>
            </a:extLst>
          </p:cNvPr>
          <p:cNvCxnSpPr>
            <a:cxnSpLocks/>
          </p:cNvCxnSpPr>
          <p:nvPr/>
        </p:nvCxnSpPr>
        <p:spPr>
          <a:xfrm flipH="1">
            <a:off x="4668520" y="2681707"/>
            <a:ext cx="1072562" cy="172624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B8FFBC-7D05-DDE8-80EF-0DD8F12E972C}"/>
              </a:ext>
            </a:extLst>
          </p:cNvPr>
          <p:cNvGrpSpPr/>
          <p:nvPr/>
        </p:nvGrpSpPr>
        <p:grpSpPr>
          <a:xfrm>
            <a:off x="5055339" y="3401608"/>
            <a:ext cx="377026" cy="446050"/>
            <a:chOff x="4060957" y="4554113"/>
            <a:chExt cx="377026" cy="44605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649E4E-41CB-E27D-FBDA-04AAA9BF2896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FD9AAF-2E41-E2EA-2202-B56B755C9B79}"/>
                </a:ext>
              </a:extLst>
            </p:cNvPr>
            <p:cNvSpPr txBox="1"/>
            <p:nvPr/>
          </p:nvSpPr>
          <p:spPr>
            <a:xfrm>
              <a:off x="4060957" y="463083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4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Draw a 50° counterclockwise rotation of </a:t>
            </a:r>
            <a:r>
              <a:rPr lang="el-GR" dirty="0"/>
              <a:t>Δ</a:t>
            </a:r>
            <a:r>
              <a:rPr lang="en-US" i="1" dirty="0"/>
              <a:t>DEF</a:t>
            </a:r>
            <a:r>
              <a:rPr lang="en-US" dirty="0"/>
              <a:t> about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0" y="1600200"/>
            <a:ext cx="2959510" cy="130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633D0-08F5-6F1E-774D-DA1C51770219}"/>
              </a:ext>
            </a:extLst>
          </p:cNvPr>
          <p:cNvCxnSpPr>
            <a:cxnSpLocks/>
          </p:cNvCxnSpPr>
          <p:nvPr/>
        </p:nvCxnSpPr>
        <p:spPr>
          <a:xfrm flipV="1">
            <a:off x="3318510" y="2701543"/>
            <a:ext cx="2426970" cy="104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E66598-DDCD-6B1B-85B8-4344623FE046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4259088" y="2718708"/>
            <a:ext cx="1452710" cy="19121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20A026-5FDC-E4EF-6637-A5EA4EA7D589}"/>
              </a:ext>
            </a:extLst>
          </p:cNvPr>
          <p:cNvCxnSpPr>
            <a:cxnSpLocks/>
            <a:stCxn id="26" idx="7"/>
            <a:endCxn id="22" idx="0"/>
          </p:cNvCxnSpPr>
          <p:nvPr/>
        </p:nvCxnSpPr>
        <p:spPr>
          <a:xfrm flipH="1">
            <a:off x="4259088" y="3417231"/>
            <a:ext cx="1032099" cy="121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6C5574-015C-943B-BB25-DF3039E5BE5B}"/>
              </a:ext>
            </a:extLst>
          </p:cNvPr>
          <p:cNvCxnSpPr>
            <a:cxnSpLocks/>
            <a:stCxn id="17" idx="0"/>
            <a:endCxn id="22" idx="0"/>
          </p:cNvCxnSpPr>
          <p:nvPr/>
        </p:nvCxnSpPr>
        <p:spPr>
          <a:xfrm>
            <a:off x="4221538" y="3062121"/>
            <a:ext cx="37550" cy="1568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A01F0A-E7A9-7C06-D513-BFC8515C3086}"/>
              </a:ext>
            </a:extLst>
          </p:cNvPr>
          <p:cNvGrpSpPr/>
          <p:nvPr/>
        </p:nvGrpSpPr>
        <p:grpSpPr>
          <a:xfrm>
            <a:off x="4060957" y="4554113"/>
            <a:ext cx="396262" cy="446050"/>
            <a:chOff x="4060957" y="4554113"/>
            <a:chExt cx="396262" cy="4460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A82ABC-D7E9-26AA-E781-732E67713653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B21778-1E3F-987B-E597-6C6A19FD7D4A}"/>
                </a:ext>
              </a:extLst>
            </p:cNvPr>
            <p:cNvSpPr txBox="1"/>
            <p:nvPr/>
          </p:nvSpPr>
          <p:spPr>
            <a:xfrm>
              <a:off x="4060957" y="4630831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D′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81E1EB-B637-7787-0E22-539062C158EC}"/>
              </a:ext>
            </a:extLst>
          </p:cNvPr>
          <p:cNvCxnSpPr>
            <a:cxnSpLocks/>
          </p:cNvCxnSpPr>
          <p:nvPr/>
        </p:nvCxnSpPr>
        <p:spPr>
          <a:xfrm>
            <a:off x="4436503" y="1791299"/>
            <a:ext cx="1308977" cy="91024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89F21-3E9F-9FC5-7FB4-70E9B7756A74}"/>
              </a:ext>
            </a:extLst>
          </p:cNvPr>
          <p:cNvCxnSpPr>
            <a:cxnSpLocks/>
            <a:endCxn id="17" idx="2"/>
          </p:cNvCxnSpPr>
          <p:nvPr/>
        </p:nvCxnSpPr>
        <p:spPr>
          <a:xfrm flipH="1">
            <a:off x="4168198" y="2681707"/>
            <a:ext cx="1577282" cy="43375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1C0F26-2EC3-EEF6-BB58-CB39BD03B590}"/>
              </a:ext>
            </a:extLst>
          </p:cNvPr>
          <p:cNvCxnSpPr>
            <a:cxnSpLocks/>
            <a:stCxn id="17" idx="1"/>
            <a:endCxn id="26" idx="6"/>
          </p:cNvCxnSpPr>
          <p:nvPr/>
        </p:nvCxnSpPr>
        <p:spPr>
          <a:xfrm>
            <a:off x="4183821" y="3077744"/>
            <a:ext cx="1122989" cy="377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30F62D-5DCE-BB4E-62FF-5B3E326431C2}"/>
              </a:ext>
            </a:extLst>
          </p:cNvPr>
          <p:cNvGrpSpPr/>
          <p:nvPr/>
        </p:nvGrpSpPr>
        <p:grpSpPr>
          <a:xfrm>
            <a:off x="4023407" y="3062121"/>
            <a:ext cx="377026" cy="446050"/>
            <a:chOff x="4060957" y="4554113"/>
            <a:chExt cx="377026" cy="44605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34B5C7-E9F6-5C96-114B-BA20C54E1105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CE7B8-B827-3D03-14E1-C397A0CE549B}"/>
                </a:ext>
              </a:extLst>
            </p:cNvPr>
            <p:cNvSpPr txBox="1"/>
            <p:nvPr/>
          </p:nvSpPr>
          <p:spPr>
            <a:xfrm>
              <a:off x="4060957" y="463083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E′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896989-B36B-BD3A-FAC7-8ABF091AC234}"/>
              </a:ext>
            </a:extLst>
          </p:cNvPr>
          <p:cNvCxnSpPr>
            <a:cxnSpLocks/>
          </p:cNvCxnSpPr>
          <p:nvPr/>
        </p:nvCxnSpPr>
        <p:spPr>
          <a:xfrm flipV="1">
            <a:off x="4852960" y="2683844"/>
            <a:ext cx="874581" cy="1219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95461F-7575-DB3B-2050-EC9F28B9C0DE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243852" y="2681707"/>
            <a:ext cx="497230" cy="7966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B8FFBC-7D05-DDE8-80EF-0DD8F12E972C}"/>
              </a:ext>
            </a:extLst>
          </p:cNvPr>
          <p:cNvGrpSpPr/>
          <p:nvPr/>
        </p:nvGrpSpPr>
        <p:grpSpPr>
          <a:xfrm>
            <a:off x="5055339" y="3401608"/>
            <a:ext cx="377026" cy="446050"/>
            <a:chOff x="4060957" y="4554113"/>
            <a:chExt cx="377026" cy="44605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F649E4E-41CB-E27D-FBDA-04AAA9BF2896}"/>
                </a:ext>
              </a:extLst>
            </p:cNvPr>
            <p:cNvSpPr/>
            <p:nvPr/>
          </p:nvSpPr>
          <p:spPr>
            <a:xfrm>
              <a:off x="4205748" y="4554113"/>
              <a:ext cx="106680" cy="1066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FD9AAF-2E41-E2EA-2202-B56B755C9B79}"/>
                </a:ext>
              </a:extLst>
            </p:cNvPr>
            <p:cNvSpPr txBox="1"/>
            <p:nvPr/>
          </p:nvSpPr>
          <p:spPr>
            <a:xfrm>
              <a:off x="4060957" y="463083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0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Coordinate Rules for Counterclockwise Rotations about the Origin</a:t>
            </a:r>
          </a:p>
          <a:p>
            <a:r>
              <a:rPr lang="en-US" dirty="0"/>
              <a:t>90°: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(−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180°: (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)  (−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−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270°: (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)  (</a:t>
            </a:r>
            <a:r>
              <a:rPr lang="en-US" i="1" dirty="0"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, −</a:t>
            </a:r>
            <a:r>
              <a:rPr lang="en-US" i="1" dirty="0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05400" y="1657350"/>
            <a:ext cx="3876677" cy="3250407"/>
            <a:chOff x="4267200" y="2209800"/>
            <a:chExt cx="4714875" cy="43338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209800"/>
              <a:ext cx="4714875" cy="433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267200" y="26670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67200" y="22098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71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i="1" dirty="0"/>
              <a:t>E</a:t>
            </a:r>
            <a:r>
              <a:rPr lang="en-US" dirty="0"/>
              <a:t>(−3, 2), </a:t>
            </a:r>
            <a:r>
              <a:rPr lang="en-US" i="1" dirty="0"/>
              <a:t>F</a:t>
            </a:r>
            <a:r>
              <a:rPr lang="en-US" dirty="0"/>
              <a:t>(−3, 4), </a:t>
            </a:r>
            <a:r>
              <a:rPr lang="en-US" i="1" dirty="0"/>
              <a:t>G</a:t>
            </a:r>
            <a:r>
              <a:rPr lang="en-US" dirty="0"/>
              <a:t>(1, 4), and </a:t>
            </a:r>
            <a:r>
              <a:rPr lang="en-US" i="1" dirty="0"/>
              <a:t>H</a:t>
            </a:r>
            <a:r>
              <a:rPr lang="en-US" dirty="0"/>
              <a:t>(2, 2).  Find the </a:t>
            </a:r>
            <a:r>
              <a:rPr lang="en-US"/>
              <a:t>image for </a:t>
            </a:r>
            <a:r>
              <a:rPr lang="en-US" dirty="0"/>
              <a:t>a 270° rotation about the origin.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DC7085-44A0-4E4D-9369-CBE0D76507B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11" y="1200150"/>
            <a:ext cx="3561177" cy="35671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</p:spTree>
    <p:extLst>
      <p:ext uri="{BB962C8B-B14F-4D97-AF65-F5344CB8AC3E}">
        <p14:creationId xmlns:p14="http://schemas.microsoft.com/office/powerpoint/2010/main" val="6782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74986E-D09A-4C36-99B8-A3058CDC1D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00150"/>
                <a:ext cx="5029200" cy="3567114"/>
              </a:xfrm>
            </p:spPr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ba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endpoints </a:t>
                </a:r>
                <a:r>
                  <a:rPr lang="en-US" i="1" dirty="0"/>
                  <a:t>R</a:t>
                </a:r>
                <a:r>
                  <a:rPr lang="en-US" dirty="0"/>
                  <a:t>(1, −3) and </a:t>
                </a:r>
                <a:r>
                  <a:rPr lang="en-US" i="1" dirty="0"/>
                  <a:t>S</a:t>
                </a:r>
                <a:r>
                  <a:rPr lang="en-US" dirty="0"/>
                  <a:t>(2, −6) and its image after the composition.</a:t>
                </a:r>
                <a:br>
                  <a:rPr lang="en-US" dirty="0"/>
                </a:br>
                <a:r>
                  <a:rPr lang="en-US" b="1" dirty="0"/>
                  <a:t>Rotation: </a:t>
                </a:r>
                <a:r>
                  <a:rPr lang="en-US" dirty="0"/>
                  <a:t>180° about the origin</a:t>
                </a:r>
                <a:br>
                  <a:rPr lang="en-US" dirty="0"/>
                </a:br>
                <a:r>
                  <a:rPr lang="en-US" b="1" dirty="0"/>
                  <a:t>Reflection: </a:t>
                </a:r>
                <a:r>
                  <a:rPr lang="en-US" dirty="0"/>
                  <a:t>in the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74986E-D09A-4C36-99B8-A3058CDC1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00150"/>
                <a:ext cx="5029200" cy="3567114"/>
              </a:xfrm>
              <a:blipFill>
                <a:blip r:embed="rId3"/>
                <a:stretch>
                  <a:fillRect l="-1576" t="-171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CEC9E6-2C56-4833-87F7-11E09BE2A12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11" y="1200150"/>
            <a:ext cx="3561177" cy="356711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53E37C-3EC1-49D4-9CC0-0E4E3156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</p:spTree>
    <p:extLst>
      <p:ext uri="{BB962C8B-B14F-4D97-AF65-F5344CB8AC3E}">
        <p14:creationId xmlns:p14="http://schemas.microsoft.com/office/powerpoint/2010/main" val="3676990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Rotational Symmetry</a:t>
            </a:r>
          </a:p>
          <a:p>
            <a:pPr lvl="1"/>
            <a:r>
              <a:rPr lang="en-US" sz="2400" dirty="0"/>
              <a:t>The figure can be mapped to itself by a rotation of 180° or less about the center of the figure</a:t>
            </a:r>
          </a:p>
          <a:p>
            <a:pPr lvl="1"/>
            <a:r>
              <a:rPr lang="en-US" sz="2400" dirty="0"/>
              <a:t>The center of rotation is called the </a:t>
            </a:r>
            <a:r>
              <a:rPr lang="en-US" sz="2400" b="1" dirty="0"/>
              <a:t>Center of Symmetry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38632"/>
            <a:ext cx="7467600" cy="15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1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00150"/>
            <a:ext cx="9144000" cy="3943350"/>
          </a:xfrm>
        </p:spPr>
        <p:txBody>
          <a:bodyPr>
            <a:normAutofit/>
          </a:bodyPr>
          <a:lstStyle/>
          <a:p>
            <a:r>
              <a:rPr lang="en-US" dirty="0"/>
              <a:t>Does the figure have rotational symmetry? What angles?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188 #2, 4, 6, 8, 10, 12, 14, 16, 18, 20, 22, 24, 26, 28, 30, 40, 42, 43, 46, 47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2028825"/>
            <a:ext cx="2362198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9" y="1835944"/>
            <a:ext cx="1555250" cy="147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8825"/>
            <a:ext cx="2452705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85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7D06-369E-402A-B7FE-2CB5A912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Congruence and Transformations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4E75D-D782-4C10-86FF-94E336D68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congruent figures.</a:t>
            </a:r>
          </a:p>
          <a:p>
            <a:r>
              <a:rPr lang="en-US" dirty="0"/>
              <a:t>• I can describe congruence transformations.</a:t>
            </a:r>
          </a:p>
          <a:p>
            <a:r>
              <a:rPr lang="en-US" dirty="0"/>
              <a:t>• I can use congruence transformations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4035785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4.4 Congruence and Transformations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00150"/>
            <a:ext cx="5867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Congruent   </a:t>
            </a:r>
            <a:r>
              <a:rPr lang="en-US" sz="2400" dirty="0">
                <a:sym typeface="Symbol"/>
              </a:rPr>
              <a:t>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61815"/>
            <a:ext cx="7772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Exactly the same shape and size.</a:t>
            </a:r>
          </a:p>
        </p:txBody>
      </p:sp>
      <p:sp>
        <p:nvSpPr>
          <p:cNvPr id="6" name="Trapezoid 5"/>
          <p:cNvSpPr/>
          <p:nvPr/>
        </p:nvSpPr>
        <p:spPr>
          <a:xfrm>
            <a:off x="990600" y="2243435"/>
            <a:ext cx="1600200" cy="571500"/>
          </a:xfrm>
          <a:prstGeom prst="trapezoid">
            <a:avLst>
              <a:gd name="adj" fmla="val 70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257800" y="2286000"/>
            <a:ext cx="2209800" cy="685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5638800" y="3143250"/>
            <a:ext cx="1752600" cy="6286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990600" y="3100685"/>
            <a:ext cx="1600200" cy="571500"/>
          </a:xfrm>
          <a:prstGeom prst="trapezoid">
            <a:avLst>
              <a:gd name="adj" fmla="val 70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401508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Congruent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394335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 Congruent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C62AA7-34D7-49A9-A28C-37C92DB941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Identify any congruent figures in the coordinate plane. Explain.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552C7F-8684-44C6-BB41-2A501149BCC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03353" y="1336792"/>
            <a:ext cx="3240647" cy="24575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D8E494-B213-4EA0-933E-3DED19E2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Congruence and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03223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p:pic>
        <p:nvPicPr>
          <p:cNvPr id="5" name="Despicable Me - Vector's Introduction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2100" y="1200150"/>
            <a:ext cx="5448300" cy="3632200"/>
          </a:xfrm>
        </p:spPr>
      </p:pic>
    </p:spTree>
    <p:extLst>
      <p:ext uri="{BB962C8B-B14F-4D97-AF65-F5344CB8AC3E}">
        <p14:creationId xmlns:p14="http://schemas.microsoft.com/office/powerpoint/2010/main" val="250641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94FB2F-9C34-4E7B-8132-464C984E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Congruence and Transformations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64441C-B540-49D2-85B7-C6A1F492DD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Congruence Transformation</a:t>
            </a:r>
          </a:p>
          <a:p>
            <a:pPr lvl="1"/>
            <a:r>
              <a:rPr lang="en-US" dirty="0"/>
              <a:t>Transformation with rigid motion</a:t>
            </a:r>
          </a:p>
          <a:p>
            <a:pPr lvl="1"/>
            <a:r>
              <a:rPr lang="en-US" dirty="0"/>
              <a:t>Preimage ≅ image</a:t>
            </a:r>
          </a:p>
        </p:txBody>
      </p:sp>
    </p:spTree>
    <p:extLst>
      <p:ext uri="{BB962C8B-B14F-4D97-AF65-F5344CB8AC3E}">
        <p14:creationId xmlns:p14="http://schemas.microsoft.com/office/powerpoint/2010/main" val="7658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6F967-F2F3-4796-B404-D9EFDFEDEE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Describe a congruence transformation that maps quadrilateral </a:t>
            </a:r>
            <a:r>
              <a:rPr lang="en-US" i="1" dirty="0"/>
              <a:t>ABCD </a:t>
            </a:r>
            <a:r>
              <a:rPr lang="en-US" dirty="0"/>
              <a:t>to quadrilateral </a:t>
            </a:r>
            <a:r>
              <a:rPr lang="en-US" i="1" dirty="0"/>
              <a:t>PQRS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D52B26-6AD0-41D3-AEAA-BC27D8FD372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481201" y="1114371"/>
            <a:ext cx="3357999" cy="336237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F74836-2EAD-4C0E-B167-74F82675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Congruence and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430245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Congruence and Transformations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520" y="2521083"/>
            <a:ext cx="7924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Reflections in Parallel Lines Theorem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982748"/>
            <a:ext cx="7924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If lines </a:t>
            </a:r>
            <a:r>
              <a:rPr lang="en-US" sz="2000" i="1" dirty="0"/>
              <a:t>k</a:t>
            </a:r>
            <a:r>
              <a:rPr lang="en-US" sz="2000" dirty="0"/>
              <a:t> and </a:t>
            </a:r>
            <a:r>
              <a:rPr lang="en-US" sz="2000" i="1" dirty="0"/>
              <a:t>m</a:t>
            </a:r>
            <a:r>
              <a:rPr lang="en-US" sz="2000" dirty="0"/>
              <a:t> are parallel, then a reflection in line </a:t>
            </a:r>
            <a:r>
              <a:rPr lang="en-US" sz="2000" i="1" dirty="0"/>
              <a:t>k</a:t>
            </a:r>
            <a:r>
              <a:rPr lang="en-US" sz="2000" dirty="0"/>
              <a:t> followed by a reflection in line </a:t>
            </a:r>
            <a:r>
              <a:rPr lang="en-US" sz="2000" i="1" dirty="0"/>
              <a:t>m</a:t>
            </a:r>
            <a:r>
              <a:rPr lang="en-US" sz="2000" dirty="0"/>
              <a:t> is the same as a translation.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4520" y="3690634"/>
                <a:ext cx="7924800" cy="12450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</a:t>
                </a:r>
                <a:r>
                  <a:rPr lang="en-US" sz="2400" i="1" dirty="0"/>
                  <a:t>P</a:t>
                </a:r>
                <a:r>
                  <a:rPr lang="en-US" sz="2400" dirty="0"/>
                  <a:t>″ is the image of </a:t>
                </a:r>
                <a:r>
                  <a:rPr lang="en-US" sz="2400" i="1" dirty="0"/>
                  <a:t>P</a:t>
                </a:r>
                <a:r>
                  <a:rPr lang="en-US" sz="2400" dirty="0"/>
                  <a:t>, then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</m:e>
                    </m:ba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⊥</m:t>
                    </m:r>
                  </m:oMath>
                </a14:m>
                <a:r>
                  <a:rPr lang="en-US" sz="2400" dirty="0"/>
                  <a:t> to </a:t>
                </a:r>
                <a:r>
                  <a:rPr lang="en-US" sz="2400" i="1" dirty="0"/>
                  <a:t>k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m</a:t>
                </a:r>
                <a:r>
                  <a:rPr lang="en-US" sz="2400" dirty="0"/>
                  <a:t>, and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:r>
                  <a:rPr lang="en-US" sz="2400" i="1" dirty="0"/>
                  <a:t>PP″</a:t>
                </a:r>
                <a:r>
                  <a:rPr lang="en-US" sz="2400" dirty="0"/>
                  <a:t> = 2</a:t>
                </a:r>
                <a:r>
                  <a:rPr lang="en-US" sz="2400" i="1" dirty="0"/>
                  <a:t>d </a:t>
                </a:r>
                <a:r>
                  <a:rPr lang="en-US" sz="2400" dirty="0"/>
                  <a:t>where </a:t>
                </a:r>
                <a:r>
                  <a:rPr lang="en-US" sz="2400" i="1" dirty="0"/>
                  <a:t>d</a:t>
                </a:r>
                <a:r>
                  <a:rPr lang="en-US" sz="2400" dirty="0"/>
                  <a:t> is the distance between </a:t>
                </a:r>
                <a:r>
                  <a:rPr lang="en-US" sz="2400" i="1" dirty="0"/>
                  <a:t>k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m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" y="3690634"/>
                <a:ext cx="7924800" cy="1245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42" y="1"/>
            <a:ext cx="3652520" cy="265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Congruence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figure below.  The distance between line </a:t>
            </a:r>
            <a:r>
              <a:rPr lang="en-US" sz="2400" i="1" dirty="0"/>
              <a:t>k</a:t>
            </a:r>
            <a:r>
              <a:rPr lang="en-US" sz="2400" dirty="0"/>
              <a:t> and </a:t>
            </a:r>
            <a:r>
              <a:rPr lang="en-US" sz="2400" i="1" dirty="0"/>
              <a:t>m </a:t>
            </a:r>
            <a:r>
              <a:rPr lang="en-US" sz="2400" dirty="0"/>
              <a:t> is 1.6 cm.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preimage</a:t>
            </a:r>
            <a:r>
              <a:rPr lang="en-US" sz="2400" dirty="0"/>
              <a:t> is reflected in line </a:t>
            </a:r>
            <a:r>
              <a:rPr lang="en-US" sz="2400" i="1" dirty="0"/>
              <a:t>k</a:t>
            </a:r>
            <a:r>
              <a:rPr lang="en-US" sz="2400" dirty="0"/>
              <a:t>, then in line </a:t>
            </a:r>
            <a:r>
              <a:rPr lang="en-US" sz="2400" i="1" dirty="0"/>
              <a:t>m</a:t>
            </a:r>
            <a:r>
              <a:rPr lang="en-US" sz="2400" dirty="0"/>
              <a:t>. Describe a single transformation that maps the blue figure to the green.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the distance from </a:t>
            </a:r>
            <a:r>
              <a:rPr lang="en-US" sz="2400" i="1" dirty="0"/>
              <a:t>P</a:t>
            </a:r>
            <a:r>
              <a:rPr lang="en-US" sz="2400" dirty="0"/>
              <a:t> and </a:t>
            </a:r>
            <a:r>
              <a:rPr lang="en-US" sz="2400" i="1" dirty="0"/>
              <a:t>P″</a:t>
            </a:r>
            <a:r>
              <a:rPr lang="en-US" sz="2400" dirty="0"/>
              <a:t>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52750"/>
            <a:ext cx="3044026" cy="20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Congruence and Transformations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520" y="2649492"/>
            <a:ext cx="7924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Reflections in Intersecting Lines Theorem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520" y="3111157"/>
            <a:ext cx="7924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If lines </a:t>
            </a:r>
            <a:r>
              <a:rPr lang="en-US" sz="2000" i="1" dirty="0"/>
              <a:t>k</a:t>
            </a:r>
            <a:r>
              <a:rPr lang="en-US" sz="2000" dirty="0"/>
              <a:t> and </a:t>
            </a:r>
            <a:r>
              <a:rPr lang="en-US" sz="2000" i="1" dirty="0"/>
              <a:t>m</a:t>
            </a:r>
            <a:r>
              <a:rPr lang="en-US" sz="2000" dirty="0"/>
              <a:t> intersect at point P, then a reflection in line </a:t>
            </a:r>
            <a:r>
              <a:rPr lang="en-US" sz="2000" i="1" dirty="0"/>
              <a:t>k</a:t>
            </a:r>
            <a:r>
              <a:rPr lang="en-US" sz="2000" dirty="0"/>
              <a:t> followed by a reflection in line </a:t>
            </a:r>
            <a:r>
              <a:rPr lang="en-US" sz="2000" i="1" dirty="0"/>
              <a:t>m</a:t>
            </a:r>
            <a:r>
              <a:rPr lang="en-US" sz="2000" dirty="0"/>
              <a:t> is the same as a rotation about point 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520" y="3819043"/>
            <a:ext cx="7924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 angle of rotation is 2</a:t>
            </a:r>
            <a:r>
              <a:rPr lang="en-US" sz="2400" i="1" dirty="0"/>
              <a:t>x</a:t>
            </a:r>
            <a:r>
              <a:rPr lang="en-US" sz="2400" dirty="0"/>
              <a:t>°, where </a:t>
            </a:r>
            <a:r>
              <a:rPr lang="en-US" sz="2400" i="1" dirty="0"/>
              <a:t>x</a:t>
            </a:r>
            <a:r>
              <a:rPr lang="en-US" sz="2400" dirty="0"/>
              <a:t>° is the measure of the acute or right angle formed </a:t>
            </a:r>
            <a:r>
              <a:rPr lang="en-US" sz="2400" i="1" dirty="0"/>
              <a:t>k</a:t>
            </a:r>
            <a:r>
              <a:rPr lang="en-US" sz="2400" dirty="0"/>
              <a:t> and </a:t>
            </a:r>
            <a:r>
              <a:rPr lang="en-US" sz="2400" i="1" dirty="0"/>
              <a:t>m.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42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Congruence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943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diagram, the </a:t>
            </a:r>
            <a:r>
              <a:rPr lang="en-US" dirty="0" err="1"/>
              <a:t>preimage</a:t>
            </a:r>
            <a:r>
              <a:rPr lang="en-US" dirty="0"/>
              <a:t> is reflected in line </a:t>
            </a:r>
            <a:r>
              <a:rPr lang="en-US" i="1" dirty="0"/>
              <a:t>k</a:t>
            </a:r>
            <a:r>
              <a:rPr lang="en-US" dirty="0"/>
              <a:t>, then in line </a:t>
            </a:r>
            <a:r>
              <a:rPr lang="en-US" i="1" dirty="0"/>
              <a:t>m</a:t>
            </a:r>
            <a:r>
              <a:rPr lang="en-US" dirty="0"/>
              <a:t>.  Describe a single transformation that maps the blue figure to the green.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196 #2, 4, 6, 8, 10, 12, 14, 15, 16, 18, 20,</a:t>
            </a:r>
            <a:br>
              <a:rPr lang="en-US" dirty="0"/>
            </a:br>
            <a:r>
              <a:rPr lang="en-US" dirty="0"/>
              <a:t> 24, 26, 28, 35, 36, 42, 46, 49, 50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43100"/>
            <a:ext cx="312420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CB04-5C6E-454A-AC88-3E91EBD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Dilations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47AAD-1735-4393-9C9C-28644A5CA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dilations.</a:t>
            </a:r>
          </a:p>
          <a:p>
            <a:r>
              <a:rPr lang="en-US" dirty="0"/>
              <a:t>• I can dilate figures.</a:t>
            </a:r>
          </a:p>
          <a:p>
            <a:r>
              <a:rPr lang="en-US" dirty="0"/>
              <a:t>• I can solve real-life problems involving scale factors and dilations.</a:t>
            </a:r>
          </a:p>
        </p:txBody>
      </p:sp>
    </p:spTree>
    <p:extLst>
      <p:ext uri="{BB962C8B-B14F-4D97-AF65-F5344CB8AC3E}">
        <p14:creationId xmlns:p14="http://schemas.microsoft.com/office/powerpoint/2010/main" val="16895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Dilations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Dilation</a:t>
            </a:r>
          </a:p>
          <a:p>
            <a:pPr lvl="1"/>
            <a:r>
              <a:rPr lang="en-US" dirty="0"/>
              <a:t>Enlarge or reduce</a:t>
            </a:r>
          </a:p>
          <a:p>
            <a:pPr lvl="1"/>
            <a:r>
              <a:rPr lang="en-US" dirty="0"/>
              <a:t>Image is similar to </a:t>
            </a:r>
            <a:r>
              <a:rPr lang="en-US" dirty="0" err="1"/>
              <a:t>preimage</a:t>
            </a:r>
            <a:endParaRPr lang="en-US" dirty="0"/>
          </a:p>
          <a:p>
            <a:pPr lvl="1"/>
            <a:r>
              <a:rPr lang="en-US" dirty="0"/>
              <a:t>Scale factor is </a:t>
            </a:r>
            <a:r>
              <a:rPr lang="en-US" i="1" dirty="0"/>
              <a:t>k</a:t>
            </a:r>
          </a:p>
          <a:p>
            <a:pPr lvl="2"/>
            <a:r>
              <a:rPr lang="en-US" dirty="0"/>
              <a:t>If 0 &lt; </a:t>
            </a:r>
            <a:r>
              <a:rPr lang="en-US" i="1" dirty="0"/>
              <a:t>k</a:t>
            </a:r>
            <a:r>
              <a:rPr lang="en-US" dirty="0"/>
              <a:t> &lt; 1, then reduction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k</a:t>
            </a:r>
            <a:r>
              <a:rPr lang="en-US" dirty="0"/>
              <a:t> &gt; 1, then enlargement</a:t>
            </a:r>
          </a:p>
        </p:txBody>
      </p:sp>
    </p:spTree>
    <p:extLst>
      <p:ext uri="{BB962C8B-B14F-4D97-AF65-F5344CB8AC3E}">
        <p14:creationId xmlns:p14="http://schemas.microsoft.com/office/powerpoint/2010/main" val="244528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Dilations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00150"/>
                <a:ext cx="7924800" cy="39433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image point </a:t>
                </a:r>
                <a:r>
                  <a:rPr lang="en-US" i="1" dirty="0"/>
                  <a:t>P</a:t>
                </a:r>
                <a:r>
                  <a:rPr lang="en-US" dirty="0"/>
                  <a:t>′ lies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𝐶𝑃</m:t>
                        </m:r>
                      </m:e>
                    </m:acc>
                  </m:oMath>
                </a14:m>
                <a:r>
                  <a:rPr lang="en-US" dirty="0"/>
                  <a:t>. The scale factor </a:t>
                </a:r>
                <a:r>
                  <a:rPr lang="en-US" i="1" dirty="0"/>
                  <a:t>k</a:t>
                </a:r>
                <a:r>
                  <a:rPr lang="en-US" dirty="0"/>
                  <a:t> is a positive number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𝐶𝑃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Scale factor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image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preimage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200150"/>
                <a:ext cx="7924800" cy="3943350"/>
              </a:xfrm>
              <a:blipFill>
                <a:blip r:embed="rId3"/>
                <a:stretch>
                  <a:fillRect l="-846" t="-1082" r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71700"/>
            <a:ext cx="3867150" cy="206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82DD-3157-4208-95C6-FE130A2B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Dilations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81A6-FE04-4254-8710-9AE769565C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Coordinate Rule for Dilations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i="1" dirty="0" err="1">
                <a:sym typeface="Wingdings" panose="05000000000000000000" pitchFamily="2" charset="2"/>
              </a:rPr>
              <a:t>kx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i="1" dirty="0" err="1">
                <a:sym typeface="Wingdings" panose="05000000000000000000" pitchFamily="2" charset="2"/>
              </a:rPr>
              <a:t>ky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Where </a:t>
            </a:r>
            <a:r>
              <a:rPr lang="en-US" i="1" dirty="0">
                <a:sym typeface="Wingdings" panose="05000000000000000000" pitchFamily="2" charset="2"/>
              </a:rPr>
              <a:t>k</a:t>
            </a:r>
            <a:r>
              <a:rPr lang="en-US" dirty="0">
                <a:sym typeface="Wingdings" panose="05000000000000000000" pitchFamily="2" charset="2"/>
              </a:rPr>
              <a:t> is the scale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00150"/>
                <a:ext cx="7924800" cy="39433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Vector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Measurement with Direction and Magnitude (size)</a:t>
                </a:r>
              </a:p>
              <a:p>
                <a:pPr lvl="1"/>
                <a:r>
                  <a:rPr lang="en-US" dirty="0"/>
                  <a:t>Represented by an arrow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Component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〈</m:t>
                    </m:r>
                  </m:oMath>
                </a14:m>
                <a:r>
                  <a:rPr lang="en-US" dirty="0" err="1"/>
                  <a:t>hori</a:t>
                </a:r>
                <a:r>
                  <a:rPr lang="en-US" dirty="0"/>
                  <a:t>, </a:t>
                </a:r>
                <a:r>
                  <a:rPr lang="en-US" dirty="0" err="1"/>
                  <a:t>vert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〉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=〈9,−2〉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00200"/>
                <a:ext cx="7924800" cy="5257800"/>
              </a:xfrm>
              <a:blipFill rotWithShape="1">
                <a:blip r:embed="rId3"/>
                <a:stretch>
                  <a:fillRect l="-1308" t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2" y="2736057"/>
            <a:ext cx="4657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43200" y="3077475"/>
            <a:ext cx="32004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30283" y="3160491"/>
            <a:ext cx="0" cy="5715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943600" y="2580177"/>
            <a:ext cx="3175001" cy="830997"/>
            <a:chOff x="5943598" y="4049836"/>
            <a:chExt cx="3175001" cy="1107996"/>
          </a:xfrm>
        </p:grpSpPr>
        <p:sp>
          <p:nvSpPr>
            <p:cNvPr id="17" name="TextBox 16"/>
            <p:cNvSpPr txBox="1"/>
            <p:nvPr/>
          </p:nvSpPr>
          <p:spPr>
            <a:xfrm>
              <a:off x="6638924" y="4049836"/>
              <a:ext cx="24796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Vertical Component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5943598" y="4431372"/>
              <a:ext cx="695326" cy="72482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56280" y="2405780"/>
            <a:ext cx="3296920" cy="633669"/>
            <a:chOff x="3256280" y="3817308"/>
            <a:chExt cx="2819400" cy="844892"/>
          </a:xfrm>
        </p:grpSpPr>
        <p:sp>
          <p:nvSpPr>
            <p:cNvPr id="16" name="TextBox 15"/>
            <p:cNvSpPr txBox="1"/>
            <p:nvPr/>
          </p:nvSpPr>
          <p:spPr>
            <a:xfrm>
              <a:off x="3256280" y="3817308"/>
              <a:ext cx="2819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Horizontal Component</a:t>
              </a:r>
            </a:p>
          </p:txBody>
        </p:sp>
        <p:cxnSp>
          <p:nvCxnSpPr>
            <p:cNvPr id="20" name="Straight Connector 19"/>
            <p:cNvCxnSpPr>
              <a:stCxn id="16" idx="2"/>
            </p:cNvCxnSpPr>
            <p:nvPr/>
          </p:nvCxnSpPr>
          <p:spPr>
            <a:xfrm>
              <a:off x="4665980" y="4432861"/>
              <a:ext cx="0" cy="229339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14610" y="2710160"/>
            <a:ext cx="2628590" cy="461665"/>
            <a:chOff x="114610" y="4223152"/>
            <a:chExt cx="2628590" cy="615553"/>
          </a:xfrm>
        </p:grpSpPr>
        <p:sp>
          <p:nvSpPr>
            <p:cNvPr id="10" name="TextBox 9"/>
            <p:cNvSpPr txBox="1"/>
            <p:nvPr/>
          </p:nvSpPr>
          <p:spPr>
            <a:xfrm>
              <a:off x="114610" y="4223152"/>
              <a:ext cx="23342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Initial Point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828800" y="4524673"/>
              <a:ext cx="914400" cy="137532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943600" y="3731719"/>
            <a:ext cx="2534918" cy="830997"/>
            <a:chOff x="5936942" y="5585228"/>
            <a:chExt cx="2534918" cy="1107995"/>
          </a:xfrm>
        </p:grpSpPr>
        <p:sp>
          <p:nvSpPr>
            <p:cNvPr id="11" name="TextBox 10"/>
            <p:cNvSpPr txBox="1"/>
            <p:nvPr/>
          </p:nvSpPr>
          <p:spPr>
            <a:xfrm>
              <a:off x="6638926" y="5585228"/>
              <a:ext cx="1832934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Terminal Point</a:t>
              </a:r>
            </a:p>
          </p:txBody>
        </p:sp>
        <p:cxnSp>
          <p:nvCxnSpPr>
            <p:cNvPr id="24" name="Straight Connector 23"/>
            <p:cNvCxnSpPr>
              <a:stCxn id="11" idx="1"/>
            </p:cNvCxnSpPr>
            <p:nvPr/>
          </p:nvCxnSpPr>
          <p:spPr>
            <a:xfrm flipH="1" flipV="1">
              <a:off x="5936942" y="5702061"/>
              <a:ext cx="701984" cy="437165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06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D24C40-E579-4243-9118-FABAB63485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00150"/>
            <a:ext cx="4495800" cy="3567114"/>
          </a:xfrm>
        </p:spPr>
        <p:txBody>
          <a:bodyPr/>
          <a:lstStyle/>
          <a:p>
            <a:r>
              <a:rPr lang="en-US" dirty="0"/>
              <a:t>Graph △</a:t>
            </a:r>
            <a:r>
              <a:rPr lang="en-US" i="1" dirty="0"/>
              <a:t>PQR </a:t>
            </a:r>
            <a:r>
              <a:rPr lang="en-US" dirty="0"/>
              <a:t>with vertices </a:t>
            </a:r>
            <a:r>
              <a:rPr lang="en-US" i="1" dirty="0"/>
              <a:t>P</a:t>
            </a:r>
            <a:r>
              <a:rPr lang="en-US" dirty="0"/>
              <a:t>(4, 6), </a:t>
            </a:r>
            <a:r>
              <a:rPr lang="en-US" i="1" dirty="0"/>
              <a:t>Q</a:t>
            </a:r>
            <a:r>
              <a:rPr lang="en-US" dirty="0"/>
              <a:t>(−4, 2), and </a:t>
            </a:r>
            <a:r>
              <a:rPr lang="en-US" i="1" dirty="0"/>
              <a:t>R</a:t>
            </a:r>
            <a:r>
              <a:rPr lang="en-US" dirty="0"/>
              <a:t>(2, −6) and its image after a dilation with a scale factor of 0.5.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8760E9-7085-4EC0-B674-1723A44C16D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11" y="1200150"/>
            <a:ext cx="3561177" cy="356711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804C49-5DBE-467D-B85D-18400083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Dilations</a:t>
            </a:r>
          </a:p>
        </p:txBody>
      </p:sp>
    </p:spTree>
    <p:extLst>
      <p:ext uri="{BB962C8B-B14F-4D97-AF65-F5344CB8AC3E}">
        <p14:creationId xmlns:p14="http://schemas.microsoft.com/office/powerpoint/2010/main" val="3002551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Dilations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Draw and label </a:t>
                </a:r>
                <a:r>
                  <a:rPr lang="el-GR" dirty="0"/>
                  <a:t>Δ</a:t>
                </a:r>
                <a:r>
                  <a:rPr lang="en-US" i="1" dirty="0"/>
                  <a:t>RST</a:t>
                </a:r>
                <a:r>
                  <a:rPr lang="en-US" dirty="0"/>
                  <a:t>, then construct a dilation of </a:t>
                </a:r>
                <a:r>
                  <a:rPr lang="el-GR" dirty="0"/>
                  <a:t>Δ</a:t>
                </a:r>
                <a:r>
                  <a:rPr lang="en-US" i="1" dirty="0"/>
                  <a:t>RST</a:t>
                </a:r>
                <a:r>
                  <a:rPr lang="en-US" dirty="0"/>
                  <a:t> with </a:t>
                </a:r>
                <a:r>
                  <a:rPr lang="en-US" i="1" dirty="0"/>
                  <a:t>R</a:t>
                </a:r>
                <a:r>
                  <a:rPr lang="en-US" dirty="0"/>
                  <a:t> as the center of dilation and a scale factor of 3.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Draw </a:t>
                </a:r>
                <a:r>
                  <a:rPr lang="el-GR" dirty="0"/>
                  <a:t>Δ</a:t>
                </a:r>
                <a:r>
                  <a:rPr lang="en-US" i="1" dirty="0"/>
                  <a:t>RST</a:t>
                </a:r>
                <a:r>
                  <a:rPr lang="en-US" dirty="0"/>
                  <a:t>, then draw rays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𝑅𝑇</m:t>
                        </m:r>
                      </m:e>
                    </m:acc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Using a ruler, measure </a:t>
                </a:r>
                <a:r>
                  <a:rPr lang="en-US" i="1" dirty="0"/>
                  <a:t>RS</a:t>
                </a:r>
                <a:r>
                  <a:rPr lang="en-US" dirty="0"/>
                  <a:t>.  Multiply by the scale factor.  Using the ruler mark this length </a:t>
                </a:r>
                <a:r>
                  <a:rPr lang="en-US" i="1" dirty="0"/>
                  <a:t>RS</a:t>
                </a:r>
                <a:r>
                  <a:rPr lang="en-US" dirty="0"/>
                  <a:t>′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dirty="0"/>
                  <a:t>.  Repeat for the other rays.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Draw </a:t>
                </a:r>
                <a:r>
                  <a:rPr lang="el-GR" dirty="0"/>
                  <a:t>Δ</a:t>
                </a:r>
                <a:r>
                  <a:rPr lang="en-US" i="1" dirty="0"/>
                  <a:t>R</a:t>
                </a:r>
                <a:r>
                  <a:rPr lang="en-US" dirty="0"/>
                  <a:t>′</a:t>
                </a:r>
                <a:r>
                  <a:rPr lang="en-US" i="1" dirty="0"/>
                  <a:t>S</a:t>
                </a:r>
                <a:r>
                  <a:rPr lang="en-US" dirty="0"/>
                  <a:t>′</a:t>
                </a:r>
                <a:r>
                  <a:rPr lang="en-US" i="1" dirty="0"/>
                  <a:t>T</a:t>
                </a:r>
                <a:r>
                  <a:rPr lang="en-US" dirty="0"/>
                  <a:t>′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00150"/>
                <a:ext cx="9144000" cy="3943350"/>
              </a:xfrm>
              <a:blipFill>
                <a:blip r:embed="rId3"/>
                <a:stretch>
                  <a:fillRect l="-1000" t="-1236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134B-B5F1-41A5-843D-9C9738E8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Dilations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CF16-7863-41AE-B05D-D35D0A8F65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are using a magnifying glass that shows the image of an object as three times the object’s actual size. Determine the actual length of a spider when the image of the spider seen through the magnifying glass is 6.75 centimeters long.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204 #2, 4, 6, 8, 10, 14, 16, 18, 20, 22, 24, 26, </a:t>
            </a:r>
            <a:br>
              <a:rPr lang="en-US" dirty="0"/>
            </a:br>
            <a:r>
              <a:rPr lang="en-US" dirty="0"/>
              <a:t>28, 34, 38, 50, 52, 55, 56, 59</a:t>
            </a:r>
          </a:p>
        </p:txBody>
      </p:sp>
      <p:pic>
        <p:nvPicPr>
          <p:cNvPr id="1026" name="Picture 2" descr="Common Critters: Nothing big or bad about the wolf spider - no matter how  scary it looks">
            <a:extLst>
              <a:ext uri="{FF2B5EF4-FFF2-40B4-BE49-F238E27FC236}">
                <a16:creationId xmlns:a16="http://schemas.microsoft.com/office/drawing/2014/main" id="{0011B941-923C-4983-AB82-DD8F7AD2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47772"/>
            <a:ext cx="3124200" cy="15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7A56-D65F-48B2-946F-A8D66F42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4.6 Similarity and Transformations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DEE0C-A1E2-4EFF-A992-2A644C2F4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perform similarity transformations.</a:t>
            </a:r>
          </a:p>
          <a:p>
            <a:r>
              <a:rPr lang="en-US" dirty="0"/>
              <a:t>• I can describe similarity transformations.</a:t>
            </a:r>
          </a:p>
          <a:p>
            <a:r>
              <a:rPr lang="en-US" dirty="0"/>
              <a:t>• I can prove that figures are similar.</a:t>
            </a:r>
          </a:p>
        </p:txBody>
      </p:sp>
    </p:spTree>
    <p:extLst>
      <p:ext uri="{BB962C8B-B14F-4D97-AF65-F5344CB8AC3E}">
        <p14:creationId xmlns:p14="http://schemas.microsoft.com/office/powerpoint/2010/main" val="12120048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EFEBD1-A8FE-4ADA-9C32-6A274918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4.6 Similarity and Transformations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B20434-AF57-451B-A032-BF9F3568B0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Similar figures</a:t>
            </a:r>
          </a:p>
          <a:p>
            <a:pPr lvl="1"/>
            <a:r>
              <a:rPr lang="en-US" dirty="0"/>
              <a:t>Same shape; different sizes</a:t>
            </a:r>
          </a:p>
          <a:p>
            <a:pPr lvl="1"/>
            <a:endParaRPr lang="en-US" dirty="0"/>
          </a:p>
          <a:p>
            <a:r>
              <a:rPr lang="en-US" dirty="0"/>
              <a:t>Similarity Transformation</a:t>
            </a:r>
          </a:p>
          <a:p>
            <a:pPr lvl="1"/>
            <a:r>
              <a:rPr lang="en-US" dirty="0"/>
              <a:t>Dilation or</a:t>
            </a:r>
          </a:p>
          <a:p>
            <a:pPr lvl="1"/>
            <a:r>
              <a:rPr lang="en-US" dirty="0"/>
              <a:t>Composition of dilation and another transformation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6A93C7-3564-4A51-8706-0A3B85BC2EE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△</a:t>
                </a:r>
                <a:r>
                  <a:rPr lang="en-US" i="1" dirty="0"/>
                  <a:t>ABC </a:t>
                </a:r>
                <a:r>
                  <a:rPr lang="en-US" dirty="0"/>
                  <a:t>with vertices </a:t>
                </a:r>
                <a:r>
                  <a:rPr lang="en-US" i="1" dirty="0"/>
                  <a:t>A</a:t>
                </a:r>
                <a:r>
                  <a:rPr lang="en-US" dirty="0"/>
                  <a:t>(12, −6), </a:t>
                </a:r>
                <a:r>
                  <a:rPr lang="en-US" i="1" dirty="0"/>
                  <a:t>B</a:t>
                </a:r>
                <a:r>
                  <a:rPr lang="en-US" dirty="0"/>
                  <a:t>(0, −3), and </a:t>
                </a:r>
                <a:r>
                  <a:rPr lang="en-US" i="1" dirty="0"/>
                  <a:t>C</a:t>
                </a:r>
                <a:r>
                  <a:rPr lang="en-US" dirty="0"/>
                  <a:t>(3, −9) and its image after the similarity transformation. </a:t>
                </a:r>
                <a:br>
                  <a:rPr lang="en-US" dirty="0"/>
                </a:br>
                <a:r>
                  <a:rPr lang="en-US" b="1" dirty="0"/>
                  <a:t>Reflection: </a:t>
                </a:r>
                <a:r>
                  <a:rPr lang="en-US" dirty="0"/>
                  <a:t>in the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  <a:br>
                  <a:rPr lang="en-US" dirty="0"/>
                </a:br>
                <a:r>
                  <a:rPr lang="en-US" b="1" dirty="0"/>
                  <a:t>Dilation: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6A93C7-3564-4A51-8706-0A3B85BC2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823" t="-1368" r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EB5587-EB99-4472-BF56-3E7F74634E6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11" y="1200150"/>
            <a:ext cx="3561177" cy="356711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8673E3-1A26-4B36-8BEB-58FB6375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4.6 Similarity and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990202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D77720-0319-41C8-81C4-A0C2902B85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00150"/>
            <a:ext cx="43434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Describe a similarity transformation that maps trapezoid </a:t>
            </a:r>
            <a:r>
              <a:rPr lang="en-US" i="1" dirty="0"/>
              <a:t>WXYZ </a:t>
            </a:r>
            <a:r>
              <a:rPr lang="en-US" dirty="0"/>
              <a:t>to trapezoid </a:t>
            </a:r>
            <a:r>
              <a:rPr lang="en-US" i="1" dirty="0"/>
              <a:t>PQRS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211 #2, 4, 6, 8, 10, </a:t>
            </a:r>
            <a:r>
              <a:rPr lang="en-US" strike="sngStrike" dirty="0"/>
              <a:t>12, </a:t>
            </a:r>
            <a:r>
              <a:rPr lang="en-US" b="1" dirty="0"/>
              <a:t>13</a:t>
            </a:r>
            <a:r>
              <a:rPr lang="en-US" dirty="0"/>
              <a:t>, 14, 16, 17, 19, 21, 22, 23, 24, 28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AA72C5-2196-4D5F-A9B4-F951E7BF7D4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620018" y="1248077"/>
            <a:ext cx="3523982" cy="38954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6D226E-A703-453C-9D94-A71D65E7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4.6 Similarity and Transformations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E2459-F6E6-43F6-AA9D-EC1D17406C18}"/>
              </a:ext>
            </a:extLst>
          </p:cNvPr>
          <p:cNvSpPr txBox="1"/>
          <p:nvPr/>
        </p:nvSpPr>
        <p:spPr>
          <a:xfrm rot="19397840">
            <a:off x="2528446" y="3122497"/>
            <a:ext cx="2057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Skip 12, do 13 instead</a:t>
            </a:r>
          </a:p>
        </p:txBody>
      </p:sp>
    </p:spTree>
    <p:extLst>
      <p:ext uri="{BB962C8B-B14F-4D97-AF65-F5344CB8AC3E}">
        <p14:creationId xmlns:p14="http://schemas.microsoft.com/office/powerpoint/2010/main" val="25940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Name the vector and write its component form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2514600" cy="18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57351"/>
            <a:ext cx="1178314" cy="196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40892"/>
            <a:ext cx="2560041" cy="18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4.1 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Transformation</a:t>
                </a:r>
              </a:p>
              <a:p>
                <a:pPr lvl="1"/>
                <a:r>
                  <a:rPr lang="en-US" dirty="0"/>
                  <a:t>Moves or changes a figure</a:t>
                </a:r>
              </a:p>
              <a:p>
                <a:pPr lvl="1"/>
                <a:r>
                  <a:rPr lang="en-US" dirty="0"/>
                  <a:t>Original called </a:t>
                </a:r>
                <a:r>
                  <a:rPr lang="en-US" dirty="0" err="1"/>
                  <a:t>preimage</a:t>
                </a:r>
                <a:r>
                  <a:rPr lang="en-US" dirty="0"/>
                  <a:t> (i.e. </a:t>
                </a:r>
                <a:r>
                  <a:rPr lang="el-GR" dirty="0"/>
                  <a:t>Δ</a:t>
                </a:r>
                <a:r>
                  <a:rPr lang="en-US" i="1" dirty="0"/>
                  <a:t>ABC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New called image (i.e. </a:t>
                </a:r>
                <a:r>
                  <a:rPr lang="el-GR" dirty="0"/>
                  <a:t>Δ</a:t>
                </a:r>
                <a:r>
                  <a:rPr lang="en-US" i="1" dirty="0"/>
                  <a:t>A</a:t>
                </a:r>
                <a:r>
                  <a:rPr lang="en-US" dirty="0"/>
                  <a:t>′</a:t>
                </a:r>
                <a:r>
                  <a:rPr lang="en-US" i="1" dirty="0"/>
                  <a:t>B</a:t>
                </a:r>
                <a:r>
                  <a:rPr lang="en-US" dirty="0"/>
                  <a:t>′</a:t>
                </a:r>
                <a:r>
                  <a:rPr lang="en-US" i="1" dirty="0"/>
                  <a:t>C</a:t>
                </a:r>
                <a:r>
                  <a:rPr lang="en-US" dirty="0"/>
                  <a:t>′)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Translation</a:t>
                </a:r>
              </a:p>
              <a:p>
                <a:pPr lvl="1"/>
                <a:r>
                  <a:rPr lang="en-US" dirty="0"/>
                  <a:t>Moves every point the same distance in the same direction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is the translation vector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200150"/>
                <a:ext cx="9144000" cy="3943350"/>
              </a:xfrm>
              <a:blipFill>
                <a:blip r:embed="rId3"/>
                <a:stretch>
                  <a:fillRect l="-733" t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6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vertices of </a:t>
                </a:r>
                <a:r>
                  <a:rPr lang="el-GR" dirty="0"/>
                  <a:t>Δ</a:t>
                </a:r>
                <a:r>
                  <a:rPr lang="en-US" i="1" dirty="0"/>
                  <a:t>LMN</a:t>
                </a:r>
                <a:r>
                  <a:rPr lang="en-US" dirty="0"/>
                  <a:t> are </a:t>
                </a:r>
                <a:r>
                  <a:rPr lang="en-US" i="1" dirty="0"/>
                  <a:t>L</a:t>
                </a:r>
                <a:r>
                  <a:rPr lang="en-US" dirty="0"/>
                  <a:t>(2, 2), </a:t>
                </a:r>
                <a:r>
                  <a:rPr lang="en-US" i="1" dirty="0"/>
                  <a:t>M</a:t>
                </a:r>
                <a:r>
                  <a:rPr lang="en-US" dirty="0"/>
                  <a:t>(5, 3), </a:t>
                </a:r>
                <a:r>
                  <a:rPr lang="en-US" i="1" dirty="0"/>
                  <a:t>N</a:t>
                </a:r>
                <a:r>
                  <a:rPr lang="en-US" dirty="0"/>
                  <a:t>(9, 1).  Translate </a:t>
                </a:r>
                <a:r>
                  <a:rPr lang="el-GR" dirty="0"/>
                  <a:t>Δ</a:t>
                </a:r>
                <a:r>
                  <a:rPr lang="en-US" i="1" dirty="0"/>
                  <a:t>LMN</a:t>
                </a:r>
                <a:r>
                  <a:rPr lang="en-US" dirty="0"/>
                  <a:t> using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〈−2,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6〉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867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1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4A61A8-B576-46A7-85AA-9B2DF4BBE3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Write a rule for the translation of </a:t>
            </a:r>
            <a:r>
              <a:rPr lang="el-GR" dirty="0"/>
              <a:t>Δ</a:t>
            </a:r>
            <a:r>
              <a:rPr lang="en-US" i="1" dirty="0"/>
              <a:t>PQR </a:t>
            </a:r>
            <a:r>
              <a:rPr lang="en-US" dirty="0"/>
              <a:t>to </a:t>
            </a:r>
            <a:r>
              <a:rPr lang="el-GR" dirty="0"/>
              <a:t>Δ</a:t>
            </a:r>
            <a:r>
              <a:rPr lang="en-US" i="1" dirty="0"/>
              <a:t>P</a:t>
            </a:r>
            <a:r>
              <a:rPr lang="en-US" dirty="0"/>
              <a:t>′</a:t>
            </a:r>
            <a:r>
              <a:rPr lang="en-US" i="1" dirty="0"/>
              <a:t>Q</a:t>
            </a:r>
            <a:r>
              <a:rPr lang="en-US" dirty="0"/>
              <a:t>′</a:t>
            </a:r>
            <a:r>
              <a:rPr lang="en-US" i="1" dirty="0"/>
              <a:t>R</a:t>
            </a:r>
            <a:r>
              <a:rPr lang="en-US" dirty="0"/>
              <a:t>′.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5B3643-DD87-457A-B60F-67FA41EA53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439437" y="1200150"/>
            <a:ext cx="2704563" cy="21141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037E48-2BFC-4855-AAFD-FB6C8C99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Translations</a:t>
            </a:r>
          </a:p>
        </p:txBody>
      </p:sp>
    </p:spTree>
    <p:extLst>
      <p:ext uri="{BB962C8B-B14F-4D97-AF65-F5344CB8AC3E}">
        <p14:creationId xmlns:p14="http://schemas.microsoft.com/office/powerpoint/2010/main" val="379195984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rial Narrow-Cambria">
      <a:majorFont>
        <a:latin typeface="Arial Narrow"/>
        <a:ea typeface=""/>
        <a:cs typeface=""/>
      </a:majorFont>
      <a:minorFont>
        <a:latin typeface="Cambria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18560</TotalTime>
  <Words>3142</Words>
  <Application>Microsoft Office PowerPoint</Application>
  <PresentationFormat>On-screen Show (16:9)</PresentationFormat>
  <Paragraphs>389</Paragraphs>
  <Slides>56</Slides>
  <Notes>48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Narrow</vt:lpstr>
      <vt:lpstr>Calibri</vt:lpstr>
      <vt:lpstr>Cambria</vt:lpstr>
      <vt:lpstr>Cambria Math</vt:lpstr>
      <vt:lpstr>Comic Sans MS</vt:lpstr>
      <vt:lpstr>Symbol</vt:lpstr>
      <vt:lpstr>Wingdings</vt:lpstr>
      <vt:lpstr>Horizon</vt:lpstr>
      <vt:lpstr>Properties of Transformations</vt:lpstr>
      <vt:lpstr>PowerPoint Presentation</vt:lpstr>
      <vt:lpstr>4.1 Translations</vt:lpstr>
      <vt:lpstr>4.1 Translations</vt:lpstr>
      <vt:lpstr>4.1 Translations</vt:lpstr>
      <vt:lpstr>4.1 Translations</vt:lpstr>
      <vt:lpstr>4.1 Translations</vt:lpstr>
      <vt:lpstr>4.1 Translations</vt:lpstr>
      <vt:lpstr>4.1 Translations</vt:lpstr>
      <vt:lpstr>4.1 Translations</vt:lpstr>
      <vt:lpstr>4.1 Translations</vt:lpstr>
      <vt:lpstr>4.1 Translations</vt:lpstr>
      <vt:lpstr>4.1 Translations</vt:lpstr>
      <vt:lpstr>4.2 Reflections</vt:lpstr>
      <vt:lpstr>4.2 Reflections</vt:lpstr>
      <vt:lpstr>4.2 Reflections</vt:lpstr>
      <vt:lpstr>4.2 Reflections</vt:lpstr>
      <vt:lpstr>4.2 Reflections</vt:lpstr>
      <vt:lpstr>4.2 Reflections</vt:lpstr>
      <vt:lpstr>4.2 Reflections</vt:lpstr>
      <vt:lpstr>4.2 Reflections</vt:lpstr>
      <vt:lpstr>4.2 Reflections</vt:lpstr>
      <vt:lpstr>4.2 Reflections</vt:lpstr>
      <vt:lpstr>4.3 Rotations</vt:lpstr>
      <vt:lpstr>4.3 Rotations</vt:lpstr>
      <vt:lpstr>4.3 Rotations</vt:lpstr>
      <vt:lpstr>4.3 Rotations</vt:lpstr>
      <vt:lpstr>4.3 Rotations</vt:lpstr>
      <vt:lpstr>4.3 Rotations</vt:lpstr>
      <vt:lpstr>4.3 Rotations</vt:lpstr>
      <vt:lpstr>4.3 Rotations</vt:lpstr>
      <vt:lpstr>4.3 Rotations</vt:lpstr>
      <vt:lpstr>4.3 Rotations</vt:lpstr>
      <vt:lpstr>4.3 Rotations</vt:lpstr>
      <vt:lpstr>4.3 Rotations</vt:lpstr>
      <vt:lpstr>4.3 Rotations</vt:lpstr>
      <vt:lpstr>4.4 Congruence and Transformations</vt:lpstr>
      <vt:lpstr>4.4 Congruence and Transformations</vt:lpstr>
      <vt:lpstr>4.4 Congruence and Transformations</vt:lpstr>
      <vt:lpstr>4.4 Congruence and Transformations</vt:lpstr>
      <vt:lpstr>4.4 Congruence and Transformations</vt:lpstr>
      <vt:lpstr>4.4 Congruence and Transformations</vt:lpstr>
      <vt:lpstr>4.4 Congruence and Transformations</vt:lpstr>
      <vt:lpstr>4.4 Congruence and Transformations</vt:lpstr>
      <vt:lpstr>4.4 Congruence and Transformations</vt:lpstr>
      <vt:lpstr>4.5 Dilations</vt:lpstr>
      <vt:lpstr>4.5 Dilations</vt:lpstr>
      <vt:lpstr>4.5 Dilations</vt:lpstr>
      <vt:lpstr>4.5 Dilations</vt:lpstr>
      <vt:lpstr>4.5 Dilations</vt:lpstr>
      <vt:lpstr>4.5 Dilations</vt:lpstr>
      <vt:lpstr>4.5 Dilations</vt:lpstr>
      <vt:lpstr>4.6 Similarity and Transformations</vt:lpstr>
      <vt:lpstr>4.6 Similarity and Transformations</vt:lpstr>
      <vt:lpstr>4.6 Similarity and Transformations</vt:lpstr>
      <vt:lpstr>4.6 Similarity and Transformations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Transformations</dc:title>
  <dc:creator>Richard  Wright</dc:creator>
  <cp:lastModifiedBy>Richard Wright</cp:lastModifiedBy>
  <cp:revision>103</cp:revision>
  <dcterms:created xsi:type="dcterms:W3CDTF">2011-01-26T16:41:08Z</dcterms:created>
  <dcterms:modified xsi:type="dcterms:W3CDTF">2024-10-30T19:31:32Z</dcterms:modified>
</cp:coreProperties>
</file>